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67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</p:sldIdLst>
  <p:sldSz cx="12192000" cy="6858000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8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861" y="4509121"/>
            <a:ext cx="6714795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6021288"/>
            <a:ext cx="8534400" cy="8367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7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8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4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3909" y="53752"/>
            <a:ext cx="87507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772816"/>
            <a:ext cx="109728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4B8D-F18A-430F-82E6-411E50D24B7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0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suir.by/ru/kaf-piks/preddiplomnaya-praktika" TargetMode="External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suir.by/ru/kaf-piks/preddiplomnaya-praktika" TargetMode="External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uir.by/ru/kaf-piks/preddiplomnaya-praktik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suir.by/ru/uchebni-otdel/npo-proizvodstvennoy-praktiki-i-diplomnogo-proektirovaniya" TargetMode="External"/><Relationship Id="rId4" Type="http://schemas.openxmlformats.org/officeDocument/2006/relationships/image" Target="../media/image1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FAF622-B494-41CF-9C1F-B5B50D3152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27848" y="4293096"/>
            <a:ext cx="7223448" cy="1944216"/>
          </a:xfrm>
        </p:spPr>
        <p:txBody>
          <a:bodyPr>
            <a:noAutofit/>
          </a:bodyPr>
          <a:lstStyle/>
          <a:p>
            <a:pPr algn="ctr"/>
            <a:r>
              <a:rPr lang="ru-RU" alt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СОБРАНИЕ</a:t>
            </a:r>
          </a:p>
          <a:p>
            <a:pPr algn="ctr"/>
            <a:r>
              <a:rPr lang="ru-RU" alt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ПО ПРЕДДИПЛОМНОЙ ПРАКТИКЕ</a:t>
            </a:r>
          </a:p>
          <a:p>
            <a:r>
              <a:rPr lang="ru-RU" alt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Специальностей МиКПРЭС, ЭСБ, ПМС, </a:t>
            </a:r>
            <a:r>
              <a:rPr lang="ru-RU" altLang="ru-RU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ИСиТ</a:t>
            </a:r>
            <a:r>
              <a:rPr lang="ru-RU" alt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</a:t>
            </a:r>
            <a:r>
              <a:rPr lang="ru-RU" altLang="ru-RU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вБМ</a:t>
            </a:r>
            <a:r>
              <a:rPr lang="ru-RU" alt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CDA9B90-E9A5-4707-9B32-A3C7FC664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04664"/>
            <a:ext cx="1163960" cy="14091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7BEF396-9F82-43DF-8D64-B0FA673A78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3" y="589354"/>
            <a:ext cx="4367101" cy="103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9883CE8-EC09-4E79-8462-39CFA31AB452}"/>
              </a:ext>
            </a:extLst>
          </p:cNvPr>
          <p:cNvSpPr/>
          <p:nvPr/>
        </p:nvSpPr>
        <p:spPr>
          <a:xfrm>
            <a:off x="2196586" y="1702053"/>
            <a:ext cx="9588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Положение об организации и регулировании преддипломной практики и дипломного проектирования в БГУИР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259429-33C6-4D75-8071-1486816E2147}"/>
              </a:ext>
            </a:extLst>
          </p:cNvPr>
          <p:cNvSpPr txBox="1"/>
          <p:nvPr/>
        </p:nvSpPr>
        <p:spPr>
          <a:xfrm>
            <a:off x="4439816" y="258775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0A3E52A-8D63-4B9A-AC67-CC5DEBFA5F6A}"/>
              </a:ext>
            </a:extLst>
          </p:cNvPr>
          <p:cNvSpPr/>
          <p:nvPr/>
        </p:nvSpPr>
        <p:spPr>
          <a:xfrm>
            <a:off x="2238081" y="3119682"/>
            <a:ext cx="9505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400"/>
              </a:spcBef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4.2.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Студенты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дневной формы обучения преддипломную практику проходят в организациях по месту распределения (о невозможности прохождения студентами дневной формы обучения практики по месту распределения предприятие сообщает университету письменно),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студенты вечерней, заочной, в т.ч. дистанционной форм – на предприятиях по профилю подготовки специалистов (обычно по месту работы).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B4276EF-B6BB-4ED3-A843-7D076C8AF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4" y="1694413"/>
            <a:ext cx="1778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5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9883CE8-EC09-4E79-8462-39CFA31AB452}"/>
              </a:ext>
            </a:extLst>
          </p:cNvPr>
          <p:cNvSpPr/>
          <p:nvPr/>
        </p:nvSpPr>
        <p:spPr>
          <a:xfrm>
            <a:off x="2196586" y="1702053"/>
            <a:ext cx="9588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Положение об организации и регулировании преддипломной практики и дипломного проектирования в БГУИР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259429-33C6-4D75-8071-1486816E2147}"/>
              </a:ext>
            </a:extLst>
          </p:cNvPr>
          <p:cNvSpPr txBox="1"/>
          <p:nvPr/>
        </p:nvSpPr>
        <p:spPr>
          <a:xfrm>
            <a:off x="4439816" y="258775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D374CE9-ED99-42A4-A181-304CD6DD1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4" y="1694413"/>
            <a:ext cx="1778000" cy="251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F8B062-2F47-4F72-A8FC-B9D8D5116AB0}"/>
              </a:ext>
            </a:extLst>
          </p:cNvPr>
          <p:cNvSpPr txBox="1"/>
          <p:nvPr/>
        </p:nvSpPr>
        <p:spPr>
          <a:xfrm>
            <a:off x="2174778" y="3085263"/>
            <a:ext cx="95880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 Содержание преддипломной практики определяется темой дипломного проекта (работы), а также потребностью изучения методов решения технических, творческих, управленческих и других специфических задач.</a:t>
            </a:r>
          </a:p>
          <a:p>
            <a:pPr algn="just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4.16. За период преддипломной практики студенты должны полностью выполнить программу практики и индивидуальное задание. 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4.17. По окончании преддипломной практики студент в установленные учебным планом специальности сроки представляет руководителю практики от выпускающей кафедры отчет и дневник с отзывом-характеристикой руководителя преддипломной практики от предприятия, оформленные в соответствии с требованиями для сдачи дифференцированного зачета.</a:t>
            </a:r>
          </a:p>
        </p:txBody>
      </p:sp>
    </p:spTree>
    <p:extLst>
      <p:ext uri="{BB962C8B-B14F-4D97-AF65-F5344CB8AC3E}">
        <p14:creationId xmlns:p14="http://schemas.microsoft.com/office/powerpoint/2010/main" val="5637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9883CE8-EC09-4E79-8462-39CFA31AB452}"/>
              </a:ext>
            </a:extLst>
          </p:cNvPr>
          <p:cNvSpPr/>
          <p:nvPr/>
        </p:nvSpPr>
        <p:spPr>
          <a:xfrm>
            <a:off x="2196586" y="1702053"/>
            <a:ext cx="9588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Положение об организации и регулировании преддипломной практики и дипломного проектирования в БГУИР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259429-33C6-4D75-8071-1486816E2147}"/>
              </a:ext>
            </a:extLst>
          </p:cNvPr>
          <p:cNvSpPr txBox="1"/>
          <p:nvPr/>
        </p:nvSpPr>
        <p:spPr>
          <a:xfrm>
            <a:off x="4439816" y="258775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D374CE9-ED99-42A4-A181-304CD6DD1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4" y="1694413"/>
            <a:ext cx="1778000" cy="251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F8B062-2F47-4F72-A8FC-B9D8D5116AB0}"/>
              </a:ext>
            </a:extLst>
          </p:cNvPr>
          <p:cNvSpPr txBox="1"/>
          <p:nvPr/>
        </p:nvSpPr>
        <p:spPr>
          <a:xfrm>
            <a:off x="2174778" y="3085263"/>
            <a:ext cx="95880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4.18. Дифференцированный зачет принимает руководитель практики от кафедры. На дифференцированном зачете оценивается полнота выполненного индивидуального задания и процент выполнения задания по дипломному проекту (работе).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Неявка студента при отсутствии уважительных причин в установленный университетом срок проведения дифференцированного зачета является академической задолженностью по преддипломной практике. 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Ликвидация академической задолженности при отсутствии уважительных причин по итогам преддипломной практики осуществляется студентом на платной основе в соответствии с приказом ректора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val="189777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9883CE8-EC09-4E79-8462-39CFA31AB452}"/>
              </a:ext>
            </a:extLst>
          </p:cNvPr>
          <p:cNvSpPr/>
          <p:nvPr/>
        </p:nvSpPr>
        <p:spPr>
          <a:xfrm>
            <a:off x="2196586" y="1702053"/>
            <a:ext cx="9588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Положение об организации и регулировании преддипломной практики и дипломного проектирования в БГУИР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259429-33C6-4D75-8071-1486816E2147}"/>
              </a:ext>
            </a:extLst>
          </p:cNvPr>
          <p:cNvSpPr txBox="1"/>
          <p:nvPr/>
        </p:nvSpPr>
        <p:spPr>
          <a:xfrm>
            <a:off x="4439816" y="258775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D374CE9-ED99-42A4-A181-304CD6DD1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4" y="1694413"/>
            <a:ext cx="1778000" cy="251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F8B062-2F47-4F72-A8FC-B9D8D5116AB0}"/>
              </a:ext>
            </a:extLst>
          </p:cNvPr>
          <p:cNvSpPr txBox="1"/>
          <p:nvPr/>
        </p:nvSpPr>
        <p:spPr>
          <a:xfrm>
            <a:off x="2174778" y="3085263"/>
            <a:ext cx="95880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Пересдача дифференцированного зачета после неявки студента в установленные сроки без уважительной причины допускается не более двух раз. Вторая пересдача принимается комиссией в количестве не менее трех человек, формируемой заведующим кафедрой по распоряжению декана факультета.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Студент, не выполнивший программу практики, получивший отрицательный отзыв руководителя практики от организации, неудовлетворительную отметку при сдаче дифференцированного зачета руководителю практики от кафедры, к защите дипломного проекта (работы) не допускается</a:t>
            </a:r>
          </a:p>
        </p:txBody>
      </p:sp>
    </p:spTree>
    <p:extLst>
      <p:ext uri="{BB962C8B-B14F-4D97-AF65-F5344CB8AC3E}">
        <p14:creationId xmlns:p14="http://schemas.microsoft.com/office/powerpoint/2010/main" val="422861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143672" y="78879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СРОКИ ПРОВЕДЕНИЯ  ПРЕДДИПЛОМНОЙ ПРАКТИКИ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D1010DB-FC48-4E8E-8325-D4C83EBDFAEB}"/>
              </a:ext>
            </a:extLst>
          </p:cNvPr>
          <p:cNvSpPr/>
          <p:nvPr/>
        </p:nvSpPr>
        <p:spPr>
          <a:xfrm>
            <a:off x="299356" y="1818640"/>
            <a:ext cx="11593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Для студентов очной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формы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обучения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Специальностей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МиКПРЭС, ЭСБ, ПМС, </a:t>
            </a:r>
            <a:r>
              <a:rPr lang="ru-RU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ИСиТ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ru-RU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вБМ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25.03.2024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21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.04.2024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8412EEC-B7DD-4148-B7C8-E9F0CBFBF653}"/>
              </a:ext>
            </a:extLst>
          </p:cNvPr>
          <p:cNvSpPr/>
          <p:nvPr/>
        </p:nvSpPr>
        <p:spPr>
          <a:xfrm>
            <a:off x="308812" y="4236238"/>
            <a:ext cx="11593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Для студентов дистанционной формы обучения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Специальностей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ПМС и </a:t>
            </a:r>
            <a:r>
              <a:rPr lang="ru-RU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ИСиТ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ru-RU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вБМ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01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.04.2024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28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.04.2024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4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143672" y="31318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ПОЯСНЕНИЕ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A38C1F2-190A-4C2D-B52D-A0E14FA9BEA0}"/>
              </a:ext>
            </a:extLst>
          </p:cNvPr>
          <p:cNvSpPr/>
          <p:nvPr/>
        </p:nvSpPr>
        <p:spPr>
          <a:xfrm>
            <a:off x="1055440" y="1569240"/>
            <a:ext cx="1080120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9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Всем студентам необходимо:</a:t>
            </a:r>
            <a:r>
              <a:rPr kumimoji="0" lang="ru-RU" altLang="ru-RU" sz="4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ru-RU" altLang="ru-RU" sz="4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D0713D02-70CD-4B4F-AB95-814CA94F6D84}"/>
              </a:ext>
            </a:extLst>
          </p:cNvPr>
          <p:cNvSpPr txBox="1">
            <a:spLocks/>
          </p:cNvSpPr>
          <p:nvPr/>
        </p:nvSpPr>
        <p:spPr bwMode="auto">
          <a:xfrm>
            <a:off x="443372" y="2804024"/>
            <a:ext cx="11305256" cy="272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/>
                <a:cs typeface="+mn-cs"/>
              </a:rPr>
              <a:t>1.Зарегистрироваться в регистрационном листе и журнале по технике безопасности.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/>
                <a:cs typeface="+mn-cs"/>
              </a:rPr>
              <a:t>2.Получить дневники по практике (при регистрации или у старосты группы).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/>
                <a:cs typeface="+mn-cs"/>
              </a:rPr>
              <a:t>3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/>
                <a:cs typeface="+mn-cs"/>
              </a:rPr>
              <a:t>.Заполнить дневники.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2999656" y="27532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РЕКОМЕНДАЦИИ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0ED2B90-FD73-44FA-92A3-4A4522B5FF7E}"/>
              </a:ext>
            </a:extLst>
          </p:cNvPr>
          <p:cNvSpPr/>
          <p:nvPr/>
        </p:nvSpPr>
        <p:spPr>
          <a:xfrm>
            <a:off x="3759438" y="1717070"/>
            <a:ext cx="80402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Всем студентам необходимо </a:t>
            </a: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УТОЧНИТЬ</a:t>
            </a: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предприятие, где проходит ваша практика, и уточнить руководителя от кафедры ПИКС.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D5FBB2F-3081-4853-A124-F74354D65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6078" y="2015428"/>
            <a:ext cx="2736304" cy="27363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322B202-03FB-45B3-B769-52AA49FCA0AB}"/>
              </a:ext>
            </a:extLst>
          </p:cNvPr>
          <p:cNvSpPr txBox="1"/>
          <p:nvPr/>
        </p:nvSpPr>
        <p:spPr>
          <a:xfrm>
            <a:off x="623392" y="5050090"/>
            <a:ext cx="112332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Информация размещена на странице</a:t>
            </a:r>
          </a:p>
          <a:p>
            <a:pPr algn="ctr"/>
            <a:endParaRPr lang="ru-RU" sz="8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https://www.bsuir.by/ru/kaf-piks/preddiplomnaya-praktika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sz="800" dirty="0">
              <a:solidFill>
                <a:schemeClr val="bg1"/>
              </a:solidFill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в подразделе </a:t>
            </a:r>
            <a:r>
              <a:rPr lang="ru-RU" sz="2800" b="1" dirty="0">
                <a:solidFill>
                  <a:srgbClr val="FFFF00"/>
                </a:solidFill>
              </a:rPr>
              <a:t>::ПРИКАЗЫ</a:t>
            </a:r>
          </a:p>
        </p:txBody>
      </p:sp>
    </p:spTree>
    <p:extLst>
      <p:ext uri="{BB962C8B-B14F-4D97-AF65-F5344CB8AC3E}">
        <p14:creationId xmlns:p14="http://schemas.microsoft.com/office/powerpoint/2010/main" val="40332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071664" y="23585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ЗАПОЛНЕНИЕ ДНЕВНИКА</a:t>
            </a:r>
          </a:p>
        </p:txBody>
      </p:sp>
      <p:sp>
        <p:nvSpPr>
          <p:cNvPr id="2" name="Стрелка: влево 1">
            <a:extLst>
              <a:ext uri="{FF2B5EF4-FFF2-40B4-BE49-F238E27FC236}">
                <a16:creationId xmlns:a16="http://schemas.microsoft.com/office/drawing/2014/main" xmlns="" id="{96C39F8C-7C0D-4144-BC51-30CF8992D087}"/>
              </a:ext>
            </a:extLst>
          </p:cNvPr>
          <p:cNvSpPr/>
          <p:nvPr/>
        </p:nvSpPr>
        <p:spPr>
          <a:xfrm>
            <a:off x="8328247" y="3582238"/>
            <a:ext cx="3541787" cy="10293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Титульный лист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06" y="1628800"/>
            <a:ext cx="7992888" cy="50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071664" y="23585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ЗАПОЛНЕНИЕ ДНЕВНИКА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AC3B5FF-ADD3-4BF6-9043-4593FBB72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1831" y="2780928"/>
            <a:ext cx="2736304" cy="2736304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3938E6EB-51CF-4259-B432-24DA4ED9D64E}"/>
              </a:ext>
            </a:extLst>
          </p:cNvPr>
          <p:cNvSpPr txBox="1">
            <a:spLocks/>
          </p:cNvSpPr>
          <p:nvPr/>
        </p:nvSpPr>
        <p:spPr bwMode="auto">
          <a:xfrm>
            <a:off x="4462068" y="3566607"/>
            <a:ext cx="6912768" cy="208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Индивидуальное задание по преддипломной практике  размещено на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https://www.bsuir.by/ru/kaf-piks/preddiplomnaya-praktika</a:t>
            </a:r>
            <a:endParaRPr kumimoji="0" lang="ru-RU" sz="5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подразделе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::ПРИМЕРЫ ОФОРМЛЕНИЯ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Times New Roman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Times New Roman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D28CCA8-37BA-4D2D-A1E0-9C789DC88573}"/>
              </a:ext>
            </a:extLst>
          </p:cNvPr>
          <p:cNvSpPr/>
          <p:nvPr/>
        </p:nvSpPr>
        <p:spPr>
          <a:xfrm>
            <a:off x="1919536" y="1652091"/>
            <a:ext cx="8771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Индивидуальное задание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090BF70-BD6C-486A-B54F-D53647EAE29A}"/>
              </a:ext>
            </a:extLst>
          </p:cNvPr>
          <p:cNvSpPr/>
          <p:nvPr/>
        </p:nvSpPr>
        <p:spPr>
          <a:xfrm>
            <a:off x="4273550" y="2658476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/>
              </a:rPr>
              <a:t>2-я страница дневника</a:t>
            </a:r>
            <a:endParaRPr lang="ru-RU" sz="28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071664" y="23585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ЗАПОЛНЕНИЕ ДНЕВНИКА</a:t>
            </a:r>
          </a:p>
        </p:txBody>
      </p:sp>
      <p:sp>
        <p:nvSpPr>
          <p:cNvPr id="2" name="Стрелка: влево 1">
            <a:extLst>
              <a:ext uri="{FF2B5EF4-FFF2-40B4-BE49-F238E27FC236}">
                <a16:creationId xmlns:a16="http://schemas.microsoft.com/office/drawing/2014/main" xmlns="" id="{1A48E10D-48CB-4E67-B2A4-F2D64AC3CC50}"/>
              </a:ext>
            </a:extLst>
          </p:cNvPr>
          <p:cNvSpPr/>
          <p:nvPr/>
        </p:nvSpPr>
        <p:spPr>
          <a:xfrm>
            <a:off x="6288752" y="3308707"/>
            <a:ext cx="4896544" cy="13681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3-я страница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98" y="1633245"/>
            <a:ext cx="4782081" cy="500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47F87E3-257A-422B-A975-9D91E9915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1" y="1628800"/>
            <a:ext cx="1769890" cy="2503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35FF03B-D15D-499E-998D-FB0A3BB7C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4164697"/>
            <a:ext cx="1778000" cy="25146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28871CD-8CDC-4962-870D-35284935FD0D}"/>
              </a:ext>
            </a:extLst>
          </p:cNvPr>
          <p:cNvSpPr/>
          <p:nvPr/>
        </p:nvSpPr>
        <p:spPr>
          <a:xfrm>
            <a:off x="2133481" y="1676521"/>
            <a:ext cx="97930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</a:t>
            </a:r>
            <a:r>
              <a:rPr lang="en-US" sz="2000" b="1" dirty="0">
                <a:solidFill>
                  <a:schemeClr val="bg1"/>
                </a:solidFill>
              </a:rPr>
              <a:t>19</a:t>
            </a:r>
            <a:r>
              <a:rPr lang="ru-RU" sz="2000" b="1" dirty="0">
                <a:solidFill>
                  <a:schemeClr val="bg1"/>
                </a:solidFill>
              </a:rPr>
              <a:t>.0</a:t>
            </a:r>
            <a:r>
              <a:rPr lang="en-US" sz="2000" b="1" dirty="0">
                <a:solidFill>
                  <a:schemeClr val="bg1"/>
                </a:solidFill>
              </a:rPr>
              <a:t>7</a:t>
            </a:r>
            <a:r>
              <a:rPr lang="ru-RU" sz="2000" b="1" dirty="0">
                <a:solidFill>
                  <a:schemeClr val="bg1"/>
                </a:solidFill>
              </a:rPr>
              <a:t>.20</a:t>
            </a:r>
            <a:r>
              <a:rPr lang="en-US" sz="2000" b="1" dirty="0">
                <a:solidFill>
                  <a:schemeClr val="bg1"/>
                </a:solidFill>
              </a:rPr>
              <a:t>2</a:t>
            </a:r>
            <a:r>
              <a:rPr lang="ru-RU" sz="2000" b="1" dirty="0">
                <a:solidFill>
                  <a:schemeClr val="bg1"/>
                </a:solidFill>
              </a:rPr>
              <a:t>1 N</a:t>
            </a:r>
            <a:r>
              <a:rPr lang="en-US" sz="2000" b="1" dirty="0">
                <a:solidFill>
                  <a:schemeClr val="bg1"/>
                </a:solidFill>
              </a:rPr>
              <a:t>408</a:t>
            </a:r>
            <a:r>
              <a:rPr lang="ru-RU" sz="2000" b="1" dirty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Настоящее Положение разработано на основании части второй пункта 3 статьи 212 Кодекса Республики Беларусь об образовании и определяет порядок организации, проведения, подведения итогов и материального обеспечения практики студентов учреждений высшего образования Республики Беларусь.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A17AE11-5A10-4CE2-92A0-368A51B23E27}"/>
              </a:ext>
            </a:extLst>
          </p:cNvPr>
          <p:cNvSpPr/>
          <p:nvPr/>
        </p:nvSpPr>
        <p:spPr>
          <a:xfrm>
            <a:off x="2207568" y="4149080"/>
            <a:ext cx="96490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Положение об организации и регулировании преддипломной практики и дипломного проектирования в БГУИР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Положение устанавливает общие требования к организации и проведению преддипломной практики и дипломного проектирования в Белорусском государственном университете информатики и радиоэлектроники. 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Является обязательным для исполнения деканами факультетов, заведующими кафедрами и профессорско-преподавательским составом университета, студентами БГУИР. </a:t>
            </a:r>
          </a:p>
        </p:txBody>
      </p:sp>
    </p:spTree>
    <p:extLst>
      <p:ext uri="{BB962C8B-B14F-4D97-AF65-F5344CB8AC3E}">
        <p14:creationId xmlns:p14="http://schemas.microsoft.com/office/powerpoint/2010/main" val="7315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071664" y="23585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ЗАПОЛНЕНИЕ ДНЕВНИКА</a:t>
            </a:r>
          </a:p>
        </p:txBody>
      </p:sp>
      <p:pic>
        <p:nvPicPr>
          <p:cNvPr id="13" name="Объект 6">
            <a:extLst>
              <a:ext uri="{FF2B5EF4-FFF2-40B4-BE49-F238E27FC236}">
                <a16:creationId xmlns:a16="http://schemas.microsoft.com/office/drawing/2014/main" xmlns="" id="{EB5BF444-1C4B-4CAD-97FC-A102A69613C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38624" t="57692" r="21149" b="28205"/>
          <a:stretch/>
        </p:blipFill>
        <p:spPr bwMode="auto">
          <a:xfrm>
            <a:off x="1415480" y="3068960"/>
            <a:ext cx="8894370" cy="2429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090D0FC-5A5F-4D32-A4A1-07D2148CD980}"/>
              </a:ext>
            </a:extLst>
          </p:cNvPr>
          <p:cNvSpPr/>
          <p:nvPr/>
        </p:nvSpPr>
        <p:spPr>
          <a:xfrm>
            <a:off x="2975955" y="2106906"/>
            <a:ext cx="6240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/>
              </a:rPr>
              <a:t>5-я страница дневника</a:t>
            </a:r>
            <a:endParaRPr lang="ru-RU" sz="28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071664" y="23585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ЗАПОЛНЕНИЕ ДНЕВНИКА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459" y="1628800"/>
            <a:ext cx="741306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071664" y="23585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НЕОБХОДИМО ВЫПОЛНИТЬ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0F8EF30-02A3-40B7-A5CD-93DE48AD64D2}"/>
              </a:ext>
            </a:extLst>
          </p:cNvPr>
          <p:cNvSpPr/>
          <p:nvPr/>
        </p:nvSpPr>
        <p:spPr>
          <a:xfrm>
            <a:off x="371364" y="1988840"/>
            <a:ext cx="114492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1. Студентам </a:t>
            </a:r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до 12.00 час. </a:t>
            </a:r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25.03.2024 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по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E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-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mail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сообщить старосте группы о том, что вы приступили к практике.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FFFF00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2. Старостам групп </a:t>
            </a:r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до 16.00 час. </a:t>
            </a:r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25.03.2024 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сообщать по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E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-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mail</a:t>
            </a:r>
            <a:r>
              <a:rPr lang="ru-RU" sz="2400" b="1" dirty="0" smtClean="0">
                <a:solidFill>
                  <a:srgbClr val="FFFF00"/>
                </a:solidFill>
                <a:latin typeface="Arial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artemfeschenkoo@gmail.com</a:t>
            </a:r>
            <a:r>
              <a:rPr lang="en-US" sz="2000" dirty="0" smtClean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ru-RU" sz="2000" dirty="0" smtClean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о студентах, которые приступили и которые не приступили к практике.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FFFF00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3. Пройти на предприятии </a:t>
            </a:r>
            <a:r>
              <a:rPr lang="ru-RU" sz="2400" b="1" dirty="0" smtClean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5</a:t>
            </a:r>
            <a:r>
              <a:rPr lang="ru-RU" sz="2400" b="1" dirty="0" smtClean="0">
                <a:solidFill>
                  <a:srgbClr val="FFFF00"/>
                </a:solidFill>
                <a:latin typeface="Arial" charset="0"/>
              </a:rPr>
              <a:t>.03.202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4</a:t>
            </a:r>
            <a:r>
              <a:rPr lang="ru-RU" sz="24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необходимые инструктажи по технике безопасности, оформиться на предприятии на практику (должен быть приказ, возможная форма которого указана на странице сайта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https://www.bsuir.by/ru/kaf-piks/preddiplomnaya-praktika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в подразделе </a:t>
            </a:r>
            <a:r>
              <a:rPr lang="ru-RU" sz="2400" b="1" dirty="0">
                <a:solidFill>
                  <a:srgbClr val="FF0066"/>
                </a:solidFill>
                <a:latin typeface="Arial" charset="0"/>
              </a:rPr>
              <a:t>::ПРИМЕРЫ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32450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071664" y="23585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НЕОБХОДИМО ВЫПОЛНИТЬ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3C4BD09-EE13-4091-8FBD-979A5BADC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2454" y="2188469"/>
            <a:ext cx="2376264" cy="237626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4CCD58C-D72F-4710-ACF0-3B98F96A0BEA}"/>
              </a:ext>
            </a:extLst>
          </p:cNvPr>
          <p:cNvSpPr/>
          <p:nvPr/>
        </p:nvSpPr>
        <p:spPr>
          <a:xfrm>
            <a:off x="2927648" y="2037773"/>
            <a:ext cx="89023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4. Оформить в течение 9-ти дней договор о выполнении работы по руководству преддипломной практикой и акты выполненных работ по руководству преддипломной практикой.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Формы документов находятся в таблице (пункт 9) на странице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https://www.bsuir.by/ru/uchebni-otdel/npo-proizvodstvennoy-praktiki-i-diplomnogo-proektirovaniya</a:t>
            </a:r>
            <a:endParaRPr lang="ru-RU" sz="24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071664" y="23585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КОНТАКТЫ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E0F4AB4-96D6-4803-BF13-029FDB4CB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821820"/>
            <a:ext cx="2143125" cy="2143125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1BCC16C-5493-4430-905C-C40B44FE10D5}"/>
              </a:ext>
            </a:extLst>
          </p:cNvPr>
          <p:cNvSpPr/>
          <p:nvPr/>
        </p:nvSpPr>
        <p:spPr>
          <a:xfrm>
            <a:off x="3215680" y="2377886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ФЕЩЕНКО Артем Александрович - </a:t>
            </a:r>
            <a:r>
              <a:rPr lang="ru-RU" sz="2000" b="1" dirty="0" err="1">
                <a:solidFill>
                  <a:schemeClr val="bg1"/>
                </a:solidFill>
                <a:latin typeface="Arial" charset="0"/>
              </a:rPr>
              <a:t>канд.техн.наук</a:t>
            </a: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, доцент, ответственный за организацию практики на кафедре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ПИКС</a:t>
            </a:r>
            <a:endParaRPr lang="en-US" sz="2000" b="1" dirty="0" smtClean="0">
              <a:solidFill>
                <a:schemeClr val="bg1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Адрес</a:t>
            </a: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: 220013, г. Минск, ул. П. Бровки, 6, БГУИР, ауд.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12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-1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корп.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Телефон: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+375 17 293 8863</a:t>
            </a:r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E-</a:t>
            </a:r>
            <a:r>
              <a:rPr lang="ru-RU" sz="2000" b="1" dirty="0" err="1">
                <a:solidFill>
                  <a:schemeClr val="bg1"/>
                </a:solidFill>
                <a:latin typeface="Arial" charset="0"/>
              </a:rPr>
              <a:t>mail</a:t>
            </a: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en-US" sz="2000" b="1" u="sng" dirty="0">
                <a:solidFill>
                  <a:srgbClr val="285E80">
                    <a:lumMod val="40000"/>
                    <a:lumOff val="60000"/>
                  </a:srgbClr>
                </a:solidFill>
                <a:latin typeface="Arial" charset="0"/>
              </a:rPr>
              <a:t>artemfeschenkoo@gmail.com</a:t>
            </a:r>
            <a:r>
              <a:rPr lang="ru-RU" sz="2000" b="1" u="sng" dirty="0" smtClean="0">
                <a:solidFill>
                  <a:srgbClr val="285E80">
                    <a:lumMod val="40000"/>
                    <a:lumOff val="60000"/>
                  </a:srgbClr>
                </a:solidFill>
                <a:latin typeface="Arial" charset="0"/>
              </a:rPr>
              <a:t> </a:t>
            </a:r>
            <a:endParaRPr lang="ru-RU" sz="20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071664" y="23585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НЕОБХОДИМО ВЫПОЛНИТЬ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B7CCF909-EAEE-4879-BBCA-51FBCF378D7B}"/>
              </a:ext>
            </a:extLst>
          </p:cNvPr>
          <p:cNvSpPr txBox="1">
            <a:spLocks/>
          </p:cNvSpPr>
          <p:nvPr/>
        </p:nvSpPr>
        <p:spPr bwMode="auto">
          <a:xfrm>
            <a:off x="1199456" y="2924944"/>
            <a:ext cx="10018713" cy="144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92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07CF4D-D5FE-4B77-848C-18B913F0451B}"/>
              </a:ext>
            </a:extLst>
          </p:cNvPr>
          <p:cNvPicPr/>
          <p:nvPr/>
        </p:nvPicPr>
        <p:blipFill rotWithShape="1">
          <a:blip r:embed="rId3"/>
          <a:srcRect l="35670" t="9148" r="55896" b="71795"/>
          <a:stretch/>
        </p:blipFill>
        <p:spPr bwMode="auto">
          <a:xfrm>
            <a:off x="335360" y="1665055"/>
            <a:ext cx="1588624" cy="2246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C135FBE3-45F4-49CF-9DDC-20E301D91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00" y="1699634"/>
            <a:ext cx="9897240" cy="20486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Программа преддипломной практики специальности 1-39 02 01 Моделирование и компьютерное проектирование радиоэлектронных средств</a:t>
            </a:r>
          </a:p>
          <a:p>
            <a:pPr marL="0" indent="0" algn="just">
              <a:buNone/>
            </a:pPr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Рассмотрены вопросы контроля и подведения итогов прохождения практики.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3A5E50A-5B62-49A2-BE6D-29D15FF15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76" y="4236239"/>
            <a:ext cx="1588624" cy="22467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B00E18A-8005-4F3E-A065-F86C79353728}"/>
              </a:ext>
            </a:extLst>
          </p:cNvPr>
          <p:cNvSpPr/>
          <p:nvPr/>
        </p:nvSpPr>
        <p:spPr>
          <a:xfrm>
            <a:off x="2028352" y="4200484"/>
            <a:ext cx="9828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преддипломной практики специальности 1-39 03 01 Электронные системы безопасности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445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B13ABB7-05C7-470B-9B32-C012D373B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772816"/>
            <a:ext cx="1584176" cy="224047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D66B65C-9D68-4496-B5D4-4D8FDDAD0A0D}"/>
              </a:ext>
            </a:extLst>
          </p:cNvPr>
          <p:cNvSpPr/>
          <p:nvPr/>
        </p:nvSpPr>
        <p:spPr>
          <a:xfrm>
            <a:off x="2063552" y="1721668"/>
            <a:ext cx="9649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преддипломной практики специальности 1-39 03 02 Программируемые мобильные системы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9F75FE5-535F-46B6-BB42-2EAF92F41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239384"/>
            <a:ext cx="1584176" cy="224047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93B6F4E-B962-4F0A-9F76-D11DDB28091F}"/>
              </a:ext>
            </a:extLst>
          </p:cNvPr>
          <p:cNvSpPr/>
          <p:nvPr/>
        </p:nvSpPr>
        <p:spPr>
          <a:xfrm>
            <a:off x="2063552" y="4212291"/>
            <a:ext cx="9649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преддипломной практики специальности 1-40 05 01-10 Информационные системы и технологии в бизнес-менеджменте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839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9A850C7-F2BD-4CFA-A0D5-C02EF9D85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772816"/>
            <a:ext cx="1769890" cy="250313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9883CE8-EC09-4E79-8462-39CFA31AB452}"/>
              </a:ext>
            </a:extLst>
          </p:cNvPr>
          <p:cNvSpPr/>
          <p:nvPr/>
        </p:nvSpPr>
        <p:spPr>
          <a:xfrm>
            <a:off x="2196586" y="1702053"/>
            <a:ext cx="9588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</a:t>
            </a:r>
            <a:r>
              <a:rPr lang="en-US" b="1" dirty="0">
                <a:solidFill>
                  <a:schemeClr val="bg1"/>
                </a:solidFill>
              </a:rPr>
              <a:t>19</a:t>
            </a:r>
            <a:r>
              <a:rPr lang="ru-RU" b="1" dirty="0">
                <a:solidFill>
                  <a:schemeClr val="bg1"/>
                </a:solidFill>
              </a:rPr>
              <a:t>.0</a:t>
            </a:r>
            <a:r>
              <a:rPr lang="en-US" b="1" dirty="0">
                <a:solidFill>
                  <a:schemeClr val="bg1"/>
                </a:solidFill>
              </a:rPr>
              <a:t>7</a:t>
            </a:r>
            <a:r>
              <a:rPr lang="ru-RU" b="1" dirty="0">
                <a:solidFill>
                  <a:schemeClr val="bg1"/>
                </a:solidFill>
              </a:rPr>
              <a:t>.20</a:t>
            </a:r>
            <a:r>
              <a:rPr lang="en-US" b="1" dirty="0">
                <a:solidFill>
                  <a:schemeClr val="bg1"/>
                </a:solidFill>
              </a:rPr>
              <a:t>21</a:t>
            </a:r>
            <a:r>
              <a:rPr lang="ru-RU" b="1" dirty="0">
                <a:solidFill>
                  <a:schemeClr val="bg1"/>
                </a:solidFill>
              </a:rPr>
              <a:t> N</a:t>
            </a:r>
            <a:r>
              <a:rPr lang="en-US" b="1" dirty="0">
                <a:solidFill>
                  <a:schemeClr val="bg1"/>
                </a:solidFill>
              </a:rPr>
              <a:t>408</a:t>
            </a:r>
            <a:r>
              <a:rPr lang="ru-RU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259429-33C6-4D75-8071-1486816E2147}"/>
              </a:ext>
            </a:extLst>
          </p:cNvPr>
          <p:cNvSpPr txBox="1"/>
          <p:nvPr/>
        </p:nvSpPr>
        <p:spPr>
          <a:xfrm>
            <a:off x="4439816" y="258775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E43A2F2-B7D2-4BD5-9956-4831AD6FBACF}"/>
              </a:ext>
            </a:extLst>
          </p:cNvPr>
          <p:cNvSpPr/>
          <p:nvPr/>
        </p:nvSpPr>
        <p:spPr>
          <a:xfrm>
            <a:off x="2232590" y="3073594"/>
            <a:ext cx="95160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Практика является обязательным компонентом высшего образования, организуется и проводится учреждениями высшего образования в тесном взаимодействии с государственными органами и иными организациями, для которых осуществляется подготовка специалистов.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21D9536-A589-40D1-9E94-FEB2C03CE676}"/>
              </a:ext>
            </a:extLst>
          </p:cNvPr>
          <p:cNvSpPr/>
          <p:nvPr/>
        </p:nvSpPr>
        <p:spPr>
          <a:xfrm>
            <a:off x="263352" y="4352175"/>
            <a:ext cx="1166529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Задачами преддипломной практики являются освоение и закрепление знаний и умений студентов, полученных в учреждении высшего образования по всему курсу обучения, проверка возможностей самостоятельной работы будущего специалиста в условиях конкретного производства, подготовка материалов к дипломному проекту (дипломной работе).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Содержание преддипломной практики определяется темой дипломного проекта (дипломной работы), а также потребностью изучения методов решения технических, экономических, творческих, управленческих и других задач.</a:t>
            </a:r>
          </a:p>
        </p:txBody>
      </p:sp>
    </p:spTree>
    <p:extLst>
      <p:ext uri="{BB962C8B-B14F-4D97-AF65-F5344CB8AC3E}">
        <p14:creationId xmlns:p14="http://schemas.microsoft.com/office/powerpoint/2010/main" val="1425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9A850C7-F2BD-4CFA-A0D5-C02EF9D85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772816"/>
            <a:ext cx="1769890" cy="250313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9883CE8-EC09-4E79-8462-39CFA31AB452}"/>
              </a:ext>
            </a:extLst>
          </p:cNvPr>
          <p:cNvSpPr/>
          <p:nvPr/>
        </p:nvSpPr>
        <p:spPr>
          <a:xfrm>
            <a:off x="2196586" y="1702053"/>
            <a:ext cx="9588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</a:t>
            </a:r>
            <a:r>
              <a:rPr lang="en-US" b="1" dirty="0">
                <a:solidFill>
                  <a:schemeClr val="bg1"/>
                </a:solidFill>
              </a:rPr>
              <a:t>19</a:t>
            </a:r>
            <a:r>
              <a:rPr lang="ru-RU" b="1" dirty="0">
                <a:solidFill>
                  <a:schemeClr val="bg1"/>
                </a:solidFill>
              </a:rPr>
              <a:t>.0</a:t>
            </a:r>
            <a:r>
              <a:rPr lang="en-US" b="1" dirty="0">
                <a:solidFill>
                  <a:schemeClr val="bg1"/>
                </a:solidFill>
              </a:rPr>
              <a:t>7</a:t>
            </a:r>
            <a:r>
              <a:rPr lang="ru-RU" b="1" dirty="0">
                <a:solidFill>
                  <a:schemeClr val="bg1"/>
                </a:solidFill>
              </a:rPr>
              <a:t>.20</a:t>
            </a:r>
            <a:r>
              <a:rPr lang="en-US" b="1" dirty="0">
                <a:solidFill>
                  <a:schemeClr val="bg1"/>
                </a:solidFill>
              </a:rPr>
              <a:t>21</a:t>
            </a:r>
            <a:r>
              <a:rPr lang="ru-RU" b="1" dirty="0">
                <a:solidFill>
                  <a:schemeClr val="bg1"/>
                </a:solidFill>
              </a:rPr>
              <a:t> N</a:t>
            </a:r>
            <a:r>
              <a:rPr lang="en-US" b="1" dirty="0">
                <a:solidFill>
                  <a:schemeClr val="bg1"/>
                </a:solidFill>
              </a:rPr>
              <a:t>408</a:t>
            </a:r>
            <a:r>
              <a:rPr lang="ru-RU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259429-33C6-4D75-8071-1486816E2147}"/>
              </a:ext>
            </a:extLst>
          </p:cNvPr>
          <p:cNvSpPr txBox="1"/>
          <p:nvPr/>
        </p:nvSpPr>
        <p:spPr>
          <a:xfrm>
            <a:off x="4439816" y="258775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0456E72-164E-4656-9202-771358A71E73}"/>
              </a:ext>
            </a:extLst>
          </p:cNvPr>
          <p:cNvSpPr/>
          <p:nvPr/>
        </p:nvSpPr>
        <p:spPr>
          <a:xfrm>
            <a:off x="2196586" y="3187804"/>
            <a:ext cx="95880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Преддипломную практику студенты проходят на выпускном курсе в организациях, соответствующих профилю подготовки специалистов.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преддипломной практики студенты выполняют отдельные работы, предусмотренные должностными обязанностями квалификационной характеристики Единого квалификационного справочника должностей служащих по соответствующей должности. В период данной практики студенты могут приниматься на работу на вакантные должности в соответствии с законодательством.</a:t>
            </a:r>
          </a:p>
        </p:txBody>
      </p:sp>
    </p:spTree>
    <p:extLst>
      <p:ext uri="{BB962C8B-B14F-4D97-AF65-F5344CB8AC3E}">
        <p14:creationId xmlns:p14="http://schemas.microsoft.com/office/powerpoint/2010/main" val="988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9A850C7-F2BD-4CFA-A0D5-C02EF9D85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772816"/>
            <a:ext cx="1769890" cy="250313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9883CE8-EC09-4E79-8462-39CFA31AB452}"/>
              </a:ext>
            </a:extLst>
          </p:cNvPr>
          <p:cNvSpPr/>
          <p:nvPr/>
        </p:nvSpPr>
        <p:spPr>
          <a:xfrm>
            <a:off x="2196586" y="1702053"/>
            <a:ext cx="9588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</a:t>
            </a:r>
            <a:r>
              <a:rPr lang="en-US" b="1" dirty="0">
                <a:solidFill>
                  <a:schemeClr val="bg1"/>
                </a:solidFill>
              </a:rPr>
              <a:t>19</a:t>
            </a:r>
            <a:r>
              <a:rPr lang="ru-RU" b="1" dirty="0">
                <a:solidFill>
                  <a:schemeClr val="bg1"/>
                </a:solidFill>
              </a:rPr>
              <a:t>.0</a:t>
            </a:r>
            <a:r>
              <a:rPr lang="en-US" b="1" dirty="0">
                <a:solidFill>
                  <a:schemeClr val="bg1"/>
                </a:solidFill>
              </a:rPr>
              <a:t>7</a:t>
            </a:r>
            <a:r>
              <a:rPr lang="ru-RU" b="1" dirty="0">
                <a:solidFill>
                  <a:schemeClr val="bg1"/>
                </a:solidFill>
              </a:rPr>
              <a:t>.20</a:t>
            </a:r>
            <a:r>
              <a:rPr lang="en-US" b="1" dirty="0">
                <a:solidFill>
                  <a:schemeClr val="bg1"/>
                </a:solidFill>
              </a:rPr>
              <a:t>21</a:t>
            </a:r>
            <a:r>
              <a:rPr lang="ru-RU" b="1" dirty="0">
                <a:solidFill>
                  <a:schemeClr val="bg1"/>
                </a:solidFill>
              </a:rPr>
              <a:t> N</a:t>
            </a:r>
            <a:r>
              <a:rPr lang="en-US" b="1" dirty="0">
                <a:solidFill>
                  <a:schemeClr val="bg1"/>
                </a:solidFill>
              </a:rPr>
              <a:t>408</a:t>
            </a:r>
            <a:r>
              <a:rPr lang="ru-RU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259429-33C6-4D75-8071-1486816E2147}"/>
              </a:ext>
            </a:extLst>
          </p:cNvPr>
          <p:cNvSpPr txBox="1"/>
          <p:nvPr/>
        </p:nvSpPr>
        <p:spPr>
          <a:xfrm>
            <a:off x="4439816" y="258775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F615865-A708-4F8D-BDA0-34D1E7C83655}"/>
              </a:ext>
            </a:extLst>
          </p:cNvPr>
          <p:cNvSpPr/>
          <p:nvPr/>
        </p:nvSpPr>
        <p:spPr>
          <a:xfrm>
            <a:off x="2320393" y="3024782"/>
            <a:ext cx="946423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Организация осуществляет проведение практики, ее документальное оформление и обеспечивает:</a:t>
            </a:r>
          </a:p>
          <a:p>
            <a:pPr marL="630238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договоров об организации практики студентов;</a:t>
            </a:r>
          </a:p>
          <a:p>
            <a:pPr marL="630238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издание приказа по организации о зачислении студентов на практику согласно договорам об организации практики студентов;</a:t>
            </a:r>
          </a:p>
          <a:p>
            <a:pPr marL="630238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студентам необходимых условий для прохождения практики и выполнения ее программы;</a:t>
            </a:r>
          </a:p>
          <a:p>
            <a:pPr marL="630238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инструктажа студентов по охране труда;</a:t>
            </a:r>
          </a:p>
          <a:p>
            <a:pPr marL="630238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студентов к работам, предусмотренным программой практики.</a:t>
            </a:r>
          </a:p>
        </p:txBody>
      </p:sp>
    </p:spTree>
    <p:extLst>
      <p:ext uri="{BB962C8B-B14F-4D97-AF65-F5344CB8AC3E}">
        <p14:creationId xmlns:p14="http://schemas.microsoft.com/office/powerpoint/2010/main" val="356843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9A850C7-F2BD-4CFA-A0D5-C02EF9D85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772816"/>
            <a:ext cx="1769890" cy="250313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9883CE8-EC09-4E79-8462-39CFA31AB452}"/>
              </a:ext>
            </a:extLst>
          </p:cNvPr>
          <p:cNvSpPr/>
          <p:nvPr/>
        </p:nvSpPr>
        <p:spPr>
          <a:xfrm>
            <a:off x="2196586" y="1702053"/>
            <a:ext cx="9588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</a:t>
            </a:r>
            <a:r>
              <a:rPr lang="en-US" b="1" dirty="0">
                <a:solidFill>
                  <a:schemeClr val="bg1"/>
                </a:solidFill>
              </a:rPr>
              <a:t>19</a:t>
            </a:r>
            <a:r>
              <a:rPr lang="ru-RU" b="1" dirty="0">
                <a:solidFill>
                  <a:schemeClr val="bg1"/>
                </a:solidFill>
              </a:rPr>
              <a:t>.0</a:t>
            </a:r>
            <a:r>
              <a:rPr lang="en-US" b="1" dirty="0">
                <a:solidFill>
                  <a:schemeClr val="bg1"/>
                </a:solidFill>
              </a:rPr>
              <a:t>7</a:t>
            </a:r>
            <a:r>
              <a:rPr lang="ru-RU" b="1" dirty="0">
                <a:solidFill>
                  <a:schemeClr val="bg1"/>
                </a:solidFill>
              </a:rPr>
              <a:t>.20</a:t>
            </a:r>
            <a:r>
              <a:rPr lang="en-US" b="1" dirty="0">
                <a:solidFill>
                  <a:schemeClr val="bg1"/>
                </a:solidFill>
              </a:rPr>
              <a:t>21</a:t>
            </a:r>
            <a:r>
              <a:rPr lang="ru-RU" b="1" dirty="0">
                <a:solidFill>
                  <a:schemeClr val="bg1"/>
                </a:solidFill>
              </a:rPr>
              <a:t> N</a:t>
            </a:r>
            <a:r>
              <a:rPr lang="en-US" b="1" dirty="0">
                <a:solidFill>
                  <a:schemeClr val="bg1"/>
                </a:solidFill>
              </a:rPr>
              <a:t>408</a:t>
            </a:r>
            <a:r>
              <a:rPr lang="ru-RU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259429-33C6-4D75-8071-1486816E2147}"/>
              </a:ext>
            </a:extLst>
          </p:cNvPr>
          <p:cNvSpPr txBox="1"/>
          <p:nvPr/>
        </p:nvSpPr>
        <p:spPr>
          <a:xfrm>
            <a:off x="4439816" y="258775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47FA6BA-9003-410F-93FB-F000F2F7F998}"/>
              </a:ext>
            </a:extLst>
          </p:cNvPr>
          <p:cNvSpPr/>
          <p:nvPr/>
        </p:nvSpPr>
        <p:spPr>
          <a:xfrm>
            <a:off x="2196586" y="2902807"/>
            <a:ext cx="958804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Во время прохождения практики студент под контролем непосредственного руководителя практики от организации выполняет программу практики и отражает ход ее выполнения в дневнике прохождения практики. Форма дневника прохождения практики разрабатывается учреждением высшего образования в соответствии с программой практики.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последней недели практики студент составляет письменный отчет о выполнении программы практики. Отчет должен быть подписан студентом, непосредственным руководителем практики от организации и утвержден руководителем (заместителем руководителя) организации. По окончании практики непосредственный руководитель практики от организации оформляет письменный отзыв о прохождении практики студентом.</a:t>
            </a:r>
          </a:p>
        </p:txBody>
      </p:sp>
    </p:spTree>
    <p:extLst>
      <p:ext uri="{BB962C8B-B14F-4D97-AF65-F5344CB8AC3E}">
        <p14:creationId xmlns:p14="http://schemas.microsoft.com/office/powerpoint/2010/main" val="8957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892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6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73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73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7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73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7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ABB4FE-2254-485D-8DC2-AA35679BB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2551071" cy="607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328F7-A96E-4D6D-8BFD-8BA12479346E}"/>
              </a:ext>
            </a:extLst>
          </p:cNvPr>
          <p:cNvSpPr txBox="1"/>
          <p:nvPr/>
        </p:nvSpPr>
        <p:spPr>
          <a:xfrm>
            <a:off x="335969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9883CE8-EC09-4E79-8462-39CFA31AB452}"/>
              </a:ext>
            </a:extLst>
          </p:cNvPr>
          <p:cNvSpPr/>
          <p:nvPr/>
        </p:nvSpPr>
        <p:spPr>
          <a:xfrm>
            <a:off x="2196586" y="1702053"/>
            <a:ext cx="9588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Положение об организации и регулировании преддипломной практики и дипломного проектирования в БГУИР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259429-33C6-4D75-8071-1486816E2147}"/>
              </a:ext>
            </a:extLst>
          </p:cNvPr>
          <p:cNvSpPr txBox="1"/>
          <p:nvPr/>
        </p:nvSpPr>
        <p:spPr>
          <a:xfrm>
            <a:off x="4439816" y="258775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0A3E52A-8D63-4B9A-AC67-CC5DEBFA5F6A}"/>
              </a:ext>
            </a:extLst>
          </p:cNvPr>
          <p:cNvSpPr/>
          <p:nvPr/>
        </p:nvSpPr>
        <p:spPr>
          <a:xfrm>
            <a:off x="2279576" y="2973025"/>
            <a:ext cx="9505056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400"/>
              </a:spcBef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4.1. Преддипломная практика проводится в организациях любой формы собственности, в их структурных подразделениях или на выпускающих кафедрах и в научных лабораториях университета по профилю специальности выпускника с целью приобретения им опыта самостоятельного исследования актуальной  научно-технической проблемы или решения реальной инженерной задачи.</a:t>
            </a:r>
          </a:p>
          <a:p>
            <a:pPr algn="just" fontAlgn="base">
              <a:spcBef>
                <a:spcPts val="400"/>
              </a:spcBef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Продолжительность и сроки проведения практики определяются учебными планами и графиком учебного процесса.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2D68787-FA80-4D46-9C09-8568F8C5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4" y="1694413"/>
            <a:ext cx="1778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becbc5d744fd64b328a2d6539d6d546ef64c8a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1535</Words>
  <Application>Microsoft Office PowerPoint</Application>
  <PresentationFormat>Широкоэкранный</PresentationFormat>
  <Paragraphs>141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Bookman Old Style</vt:lpstr>
      <vt:lpstr>Calibri</vt:lpstr>
      <vt:lpstr>Microsoft Sans Serif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</Company>
  <LinksUpToDate>false</LinksUpToDate>
  <SharedDoc>false</SharedDoc>
  <HyperlinkBase>http://presentation-creation.ru/powerpoint-templates.html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"Компьютерные телекоммуникации"</dc:title>
  <dc:creator>obstinate</dc:creator>
  <cp:keywords>шаблон презентации, тема оформления презентации, фон презентации</cp:keywords>
  <dc:description>Шаблон презентации с сайта http://presentation-creation.ru</dc:description>
  <cp:lastModifiedBy>Фещенко Артем</cp:lastModifiedBy>
  <cp:revision>42</cp:revision>
  <dcterms:created xsi:type="dcterms:W3CDTF">2017-12-25T06:45:56Z</dcterms:created>
  <dcterms:modified xsi:type="dcterms:W3CDTF">2024-03-20T13:24:31Z</dcterms:modified>
</cp:coreProperties>
</file>