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2" r:id="rId4"/>
    <p:sldId id="265" r:id="rId5"/>
    <p:sldId id="277" r:id="rId6"/>
    <p:sldId id="266" r:id="rId7"/>
    <p:sldId id="267" r:id="rId8"/>
    <p:sldId id="272" r:id="rId9"/>
    <p:sldId id="273" r:id="rId10"/>
    <p:sldId id="274" r:id="rId11"/>
    <p:sldId id="269" r:id="rId12"/>
    <p:sldId id="275" r:id="rId13"/>
    <p:sldId id="276" r:id="rId14"/>
    <p:sldId id="270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67" d="100"/>
          <a:sy n="67" d="100"/>
        </p:scale>
        <p:origin x="125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55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956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19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75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33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0"/>
            <a:ext cx="6372200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871296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4509120"/>
            <a:ext cx="9144000" cy="208823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РЕЗУЛЬТАТЫ ЗАЩИТЫ ДИПЛОМНЫХ ПРОЕКТОВ СТУДЕНТОВ ЗАОЧНОЙ ФОРМЫ ОБУЧЕНИЯ ФКТ ИИТ БГУИР</a:t>
            </a:r>
            <a:br>
              <a:rPr lang="ru-RU" sz="3600" b="1" dirty="0">
                <a:solidFill>
                  <a:srgbClr val="FFFF00"/>
                </a:solidFill>
              </a:rPr>
            </a:br>
            <a:r>
              <a:rPr lang="ru-RU" sz="3600" b="1" i="1" dirty="0"/>
              <a:t>(1</a:t>
            </a:r>
            <a:r>
              <a:rPr lang="ru-RU" sz="3600" i="1" dirty="0"/>
              <a:t>9</a:t>
            </a:r>
            <a:r>
              <a:rPr lang="en-US" sz="3600" i="1" dirty="0"/>
              <a:t>–</a:t>
            </a:r>
            <a:r>
              <a:rPr lang="ru-RU" sz="3600" i="1" dirty="0"/>
              <a:t>24 января </a:t>
            </a:r>
            <a:r>
              <a:rPr lang="ru-RU" sz="3600" b="1" i="1" dirty="0"/>
              <a:t>2023 года)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E570E7-F44F-4630-ACD5-EB06A1E30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2921211" cy="6955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361E9D-32FA-445E-AACD-EA30CBAC7326}"/>
              </a:ext>
            </a:extLst>
          </p:cNvPr>
          <p:cNvSpPr txBox="1"/>
          <p:nvPr/>
        </p:nvSpPr>
        <p:spPr>
          <a:xfrm>
            <a:off x="4139952" y="54868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2022</a:t>
            </a:r>
            <a:r>
              <a:rPr lang="en-US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–</a:t>
            </a:r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2023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ИСиТвБМ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EE8D0C-7CAA-469B-A282-3296F1ED2DCD}"/>
              </a:ext>
            </a:extLst>
          </p:cNvPr>
          <p:cNvSpPr/>
          <p:nvPr/>
        </p:nvSpPr>
        <p:spPr>
          <a:xfrm>
            <a:off x="179512" y="2564904"/>
            <a:ext cx="87849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дипломном проектировании целесообразно проводить моделирование предметной области на основе принципов системного анализа.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подготовке студентов целесообразно больше внимания уделять формированию практических навыков по основам проектирования сложных информационных систем.</a:t>
            </a:r>
          </a:p>
        </p:txBody>
      </p:sp>
    </p:spTree>
    <p:extLst>
      <p:ext uri="{BB962C8B-B14F-4D97-AF65-F5344CB8AC3E}">
        <p14:creationId xmlns:p14="http://schemas.microsoft.com/office/powerpoint/2010/main" val="2345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ЭСБ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F63FD8-D6AD-4211-92E3-7F42386333EA}"/>
              </a:ext>
            </a:extLst>
          </p:cNvPr>
          <p:cNvSpPr/>
          <p:nvPr/>
        </p:nvSpPr>
        <p:spPr>
          <a:xfrm>
            <a:off x="206388" y="1591047"/>
            <a:ext cx="87312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Провести работу с представителями предприятий, работающими в сфере проектирования электронных систем безопасности, с целью увеличения числа дипломных проектов, выполняемых по заданиям реального сектора экономики.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Ввести в дипломное проектирование вопросы подготовки сметы и разработки документации проекта, учитывать методы технического проектирования для создания всестороннего и эффективного комплекса безопасности.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Обязательно рассматривать вопросы моделирования электронных систем безопасности как сложных систем.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Рекомендовать рецензентам более конкретно указывать замечания по дипломному проекту и давать взвешенную оценку выполненным проектам. 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Применять в дипломных проектах при проектировании электронных систем безопасности только сертифицированное в Республике Беларусь оборудование.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4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ПМС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1E11D64-F84B-482F-913C-521D23FD450C}"/>
              </a:ext>
            </a:extLst>
          </p:cNvPr>
          <p:cNvSpPr/>
          <p:nvPr/>
        </p:nvSpPr>
        <p:spPr>
          <a:xfrm>
            <a:off x="77808" y="1844824"/>
            <a:ext cx="8928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ходе защиты дипломного проекта стоит проводить демонстрацию разработанных программных средств с использованием ПК и мобильных устройств с целью наиболее объективной оценки выполненного студентом проекта. Целесообразно более тщательно готовить презентации, обязательно в них отражать особенности и удобство работы с программными средствами.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рамках дипломного проектирования имеет смысл уделить внимание более детальному изучению предметной области, чтобы тема дипломного проекта в полной мере соответствовала тексту пояснительной записки.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Более детально прорабатывать вопросы технического обоснования выбора инструментов и технологий разработки программного средства, правильности написания кода ПС.</a:t>
            </a:r>
          </a:p>
        </p:txBody>
      </p:sp>
    </p:spTree>
    <p:extLst>
      <p:ext uri="{BB962C8B-B14F-4D97-AF65-F5344CB8AC3E}">
        <p14:creationId xmlns:p14="http://schemas.microsoft.com/office/powerpoint/2010/main" val="265872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ВЫВОДЫ И ПРЕДЛОЖЕНИЯ ГЭК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ПО СПЕЦИАЛЬНОСТИ ИСиТвБМ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2741BD9-7459-480E-B085-C9B1E836FB7E}"/>
              </a:ext>
            </a:extLst>
          </p:cNvPr>
          <p:cNvSpPr/>
          <p:nvPr/>
        </p:nvSpPr>
        <p:spPr>
          <a:xfrm>
            <a:off x="179512" y="198884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Провести работу с представителями предприятий, работающими в IT-сфере, с целью увеличения числа дипломных проектов, выполняемых по заданиям реального сектора экономики.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осуществлении дипломного проектирования необходимо более детально проводить анализ рынка существующих программных аналогов с целью увеличения практической значимости выполняемых проектов.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Считать целесообразным рассматривать целостное, системное представление модели, отражающей все аспекты функционирования будущей программной разработки с целью получения проекта,  адекватного предметной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93826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ОБЩИЙ ВЫВОД ПО ПОДГОТОВКЕ СПЕЦИАЛИСТОВ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38BA7D-7BEE-4D4F-89F0-922FCE1C4CA7}"/>
              </a:ext>
            </a:extLst>
          </p:cNvPr>
          <p:cNvSpPr/>
          <p:nvPr/>
        </p:nvSpPr>
        <p:spPr>
          <a:xfrm>
            <a:off x="395536" y="2967335"/>
            <a:ext cx="8371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Государственные экзаменационные комиссии считают, что уровень дипломного проектирования по специальностям ЭСБ, ПМС и ИСиТвБМ соответствует требованиям образовательных стандартов.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168"/>
            <a:ext cx="6552729" cy="115089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ОБЩЕЕ КОЛИЧЕСТВО ЗАЩИТИВШИХ ДИПЛОМНЫЙ ПРОЕКТ</a:t>
            </a:r>
          </a:p>
        </p:txBody>
      </p:sp>
      <p:pic>
        <p:nvPicPr>
          <p:cNvPr id="4" name="Picture 7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2500" y="2149475"/>
            <a:ext cx="2455863" cy="3730625"/>
          </a:xfrm>
          <a:prstGeom prst="rect">
            <a:avLst/>
          </a:prstGeom>
          <a:noFill/>
        </p:spPr>
      </p:pic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225" y="2149475"/>
            <a:ext cx="2455863" cy="3730625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088063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pic>
        <p:nvPicPr>
          <p:cNvPr id="8" name="Picture 7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1247775" y="5524500"/>
            <a:ext cx="1581150" cy="438150"/>
          </a:xfrm>
          <a:prstGeom prst="rect">
            <a:avLst/>
          </a:prstGeom>
          <a:noFill/>
        </p:spPr>
      </p:pic>
      <p:pic>
        <p:nvPicPr>
          <p:cNvPr id="9" name="Picture 8" descr="light_shadow"/>
          <p:cNvPicPr>
            <a:picLocks noChangeAspect="1" noChangeArrowheads="1"/>
          </p:cNvPicPr>
          <p:nvPr/>
        </p:nvPicPr>
        <p:blipFill>
          <a:blip r:embed="rId5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6583363" y="5534025"/>
            <a:ext cx="1463675" cy="425450"/>
          </a:xfrm>
          <a:prstGeom prst="rect">
            <a:avLst/>
          </a:prstGeom>
          <a:noFill/>
        </p:spPr>
      </p:pic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831850" y="2209800"/>
            <a:ext cx="2355850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white">
          <a:xfrm>
            <a:off x="858838" y="2190750"/>
            <a:ext cx="23050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gray">
          <a:xfrm>
            <a:off x="6076950" y="2209800"/>
            <a:ext cx="2371725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hlink">
                  <a:gamma/>
                  <a:shade val="66667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white">
          <a:xfrm>
            <a:off x="6140377" y="2190750"/>
            <a:ext cx="22480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black">
          <a:xfrm>
            <a:off x="971600" y="3100898"/>
            <a:ext cx="204465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ЭСБ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6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3865563" y="5524500"/>
            <a:ext cx="1581150" cy="438150"/>
          </a:xfrm>
          <a:prstGeom prst="rect">
            <a:avLst/>
          </a:prstGeom>
          <a:noFill/>
        </p:spPr>
      </p:pic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449638" y="2209800"/>
            <a:ext cx="2355850" cy="42545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white">
          <a:xfrm>
            <a:off x="3462165" y="2190750"/>
            <a:ext cx="23339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i="1" dirty="0">
                <a:solidFill>
                  <a:srgbClr val="FFFF00"/>
                </a:solidFill>
                <a:cs typeface="Arial" charset="0"/>
              </a:rPr>
              <a:t>Специальность</a:t>
            </a:r>
            <a:endParaRPr lang="en-US" sz="22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black">
          <a:xfrm>
            <a:off x="3825875" y="2762250"/>
            <a:ext cx="1404231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ru-RU" sz="1400" dirty="0">
                <a:solidFill>
                  <a:srgbClr val="080808"/>
                </a:solidFill>
                <a:cs typeface="Arial" charset="0"/>
              </a:rPr>
              <a:t>Вставить текст</a:t>
            </a:r>
            <a:endParaRPr lang="en-US" sz="1400" dirty="0">
              <a:solidFill>
                <a:srgbClr val="080808"/>
              </a:solidFill>
              <a:cs typeface="Arial" charset="0"/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3695700" y="3829050"/>
            <a:ext cx="1905000" cy="2438400"/>
            <a:chOff x="2304" y="2496"/>
            <a:chExt cx="1200" cy="1536"/>
          </a:xfrm>
        </p:grpSpPr>
        <p:pic>
          <p:nvPicPr>
            <p:cNvPr id="21" name="Picture 2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3" name="Picture 2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2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1111250" y="3829050"/>
            <a:ext cx="1905000" cy="2438400"/>
            <a:chOff x="2304" y="2496"/>
            <a:chExt cx="1200" cy="1536"/>
          </a:xfrm>
        </p:grpSpPr>
        <p:pic>
          <p:nvPicPr>
            <p:cNvPr id="36" name="Picture 36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37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8" name="Picture 38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" name="Group 39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40" name="Group 4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6" name="AutoShape 4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AutoShape 4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AutoShape 4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AutoShape 4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1" name="Group 4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" name="AutoShape 4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AutoShape 4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AutoShape 4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AutoShape 4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6429171" y="3863598"/>
            <a:ext cx="1905000" cy="2438400"/>
            <a:chOff x="2304" y="2496"/>
            <a:chExt cx="1200" cy="1536"/>
          </a:xfrm>
        </p:grpSpPr>
        <p:pic>
          <p:nvPicPr>
            <p:cNvPr id="51" name="Picture 5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Oval 5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3" name="Picture 5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55" name="Group 5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6" name="Group 6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7" name="AutoShape 6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6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6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6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1289050" y="4572000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52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3924300" y="4556125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19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6591300" y="4556125"/>
            <a:ext cx="149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charset="0"/>
              </a:rPr>
              <a:t>15</a:t>
            </a:r>
            <a:endParaRPr lang="en-US" sz="4000" b="1" dirty="0">
              <a:solidFill>
                <a:srgbClr val="FF0000"/>
              </a:solidFill>
              <a:latin typeface="Bookman Old Style" panose="02050604050505020204" pitchFamily="18" charset="0"/>
              <a:cs typeface="Arial" charset="0"/>
            </a:endParaRPr>
          </a:p>
        </p:txBody>
      </p:sp>
      <p:sp>
        <p:nvSpPr>
          <p:cNvPr id="68" name="Rectangle 13">
            <a:extLst>
              <a:ext uri="{FF2B5EF4-FFF2-40B4-BE49-F238E27FC236}">
                <a16:creationId xmlns:a16="http://schemas.microsoft.com/office/drawing/2014/main" id="{7B710BA1-AFDA-45D6-AB44-9D39B7C9415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603208" y="3140968"/>
            <a:ext cx="204465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ПМС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13">
            <a:extLst>
              <a:ext uri="{FF2B5EF4-FFF2-40B4-BE49-F238E27FC236}">
                <a16:creationId xmlns:a16="http://schemas.microsoft.com/office/drawing/2014/main" id="{3B6D6549-B7CA-4861-9A47-82E250A5CADC}"/>
              </a:ext>
            </a:extLst>
          </p:cNvPr>
          <p:cNvSpPr>
            <a:spLocks noChangeArrowheads="1"/>
          </p:cNvSpPr>
          <p:nvPr/>
        </p:nvSpPr>
        <p:spPr bwMode="black">
          <a:xfrm>
            <a:off x="6079658" y="3172906"/>
            <a:ext cx="236901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ИСиТвБМ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5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РЕЗУЛЬТАТЫ ЗАЩИТЫ ДИПЛОМНЫХ ПРОЕКТОВ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903F25F-3FF2-4554-A953-279965A9B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41163"/>
              </p:ext>
            </p:extLst>
          </p:nvPr>
        </p:nvGraphicFramePr>
        <p:xfrm>
          <a:off x="107504" y="2276872"/>
          <a:ext cx="8927366" cy="4104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232">
                  <a:extLst>
                    <a:ext uri="{9D8B030D-6E8A-4147-A177-3AD203B41FA5}">
                      <a16:colId xmlns:a16="http://schemas.microsoft.com/office/drawing/2014/main" val="3003795796"/>
                    </a:ext>
                  </a:extLst>
                </a:gridCol>
                <a:gridCol w="862395">
                  <a:extLst>
                    <a:ext uri="{9D8B030D-6E8A-4147-A177-3AD203B41FA5}">
                      <a16:colId xmlns:a16="http://schemas.microsoft.com/office/drawing/2014/main" val="1542278838"/>
                    </a:ext>
                  </a:extLst>
                </a:gridCol>
                <a:gridCol w="862395">
                  <a:extLst>
                    <a:ext uri="{9D8B030D-6E8A-4147-A177-3AD203B41FA5}">
                      <a16:colId xmlns:a16="http://schemas.microsoft.com/office/drawing/2014/main" val="1142910683"/>
                    </a:ext>
                  </a:extLst>
                </a:gridCol>
                <a:gridCol w="828983">
                  <a:extLst>
                    <a:ext uri="{9D8B030D-6E8A-4147-A177-3AD203B41FA5}">
                      <a16:colId xmlns:a16="http://schemas.microsoft.com/office/drawing/2014/main" val="1437731719"/>
                    </a:ext>
                  </a:extLst>
                </a:gridCol>
                <a:gridCol w="828983">
                  <a:extLst>
                    <a:ext uri="{9D8B030D-6E8A-4147-A177-3AD203B41FA5}">
                      <a16:colId xmlns:a16="http://schemas.microsoft.com/office/drawing/2014/main" val="3640716629"/>
                    </a:ext>
                  </a:extLst>
                </a:gridCol>
                <a:gridCol w="923800">
                  <a:extLst>
                    <a:ext uri="{9D8B030D-6E8A-4147-A177-3AD203B41FA5}">
                      <a16:colId xmlns:a16="http://schemas.microsoft.com/office/drawing/2014/main" val="4058859527"/>
                    </a:ext>
                  </a:extLst>
                </a:gridCol>
                <a:gridCol w="923800">
                  <a:extLst>
                    <a:ext uri="{9D8B030D-6E8A-4147-A177-3AD203B41FA5}">
                      <a16:colId xmlns:a16="http://schemas.microsoft.com/office/drawing/2014/main" val="2101987340"/>
                    </a:ext>
                  </a:extLst>
                </a:gridCol>
                <a:gridCol w="890389">
                  <a:extLst>
                    <a:ext uri="{9D8B030D-6E8A-4147-A177-3AD203B41FA5}">
                      <a16:colId xmlns:a16="http://schemas.microsoft.com/office/drawing/2014/main" val="159104913"/>
                    </a:ext>
                  </a:extLst>
                </a:gridCol>
                <a:gridCol w="890389">
                  <a:extLst>
                    <a:ext uri="{9D8B030D-6E8A-4147-A177-3AD203B41FA5}">
                      <a16:colId xmlns:a16="http://schemas.microsoft.com/office/drawing/2014/main" val="1331381001"/>
                    </a:ext>
                  </a:extLst>
                </a:gridCol>
              </a:tblGrid>
              <a:tr h="485344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Оценка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ЭСБ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ПМС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ИСиТиБМ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20577"/>
                  </a:ext>
                </a:extLst>
              </a:tr>
              <a:tr h="348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чел.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738178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 (десять)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3,49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1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5,26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2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13,33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80049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(девять)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13,95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9,62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193215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 (восемь)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19,77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40,38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36,84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314134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 (семь)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37,21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42,31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31,58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26,67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93652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 (шесть)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10,47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5,26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26,67</a:t>
                      </a:r>
                    </a:p>
                  </a:txBody>
                  <a:tcPr marL="97527" marR="9752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00207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 (пять)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010792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 (четыре)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555427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Неудовл.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 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–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–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680649"/>
                  </a:ext>
                </a:extLst>
              </a:tr>
              <a:tr h="48534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Средний балл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7527" marR="975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7,84</a:t>
                      </a: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7,67</a:t>
                      </a:r>
                      <a:endParaRPr lang="ru-RU" sz="2000" dirty="0">
                        <a:solidFill>
                          <a:srgbClr val="0000FF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7,67</a:t>
                      </a:r>
                    </a:p>
                  </a:txBody>
                  <a:tcPr marL="93463" marR="93463" marT="46732" marB="46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4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СВЕДЕНИЯ О РЕАЛЬНЫХ ДИПЛОМНЫХ ПРОЕКТАХ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295C87A-6ACA-438D-84B1-CC18AA62C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313730"/>
              </p:ext>
            </p:extLst>
          </p:nvPr>
        </p:nvGraphicFramePr>
        <p:xfrm>
          <a:off x="200593" y="1973797"/>
          <a:ext cx="8742814" cy="4695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1127">
                  <a:extLst>
                    <a:ext uri="{9D8B030D-6E8A-4147-A177-3AD203B41FA5}">
                      <a16:colId xmlns:a16="http://schemas.microsoft.com/office/drawing/2014/main" val="3625521176"/>
                    </a:ext>
                  </a:extLst>
                </a:gridCol>
                <a:gridCol w="870058">
                  <a:extLst>
                    <a:ext uri="{9D8B030D-6E8A-4147-A177-3AD203B41FA5}">
                      <a16:colId xmlns:a16="http://schemas.microsoft.com/office/drawing/2014/main" val="582534956"/>
                    </a:ext>
                  </a:extLst>
                </a:gridCol>
                <a:gridCol w="844567">
                  <a:extLst>
                    <a:ext uri="{9D8B030D-6E8A-4147-A177-3AD203B41FA5}">
                      <a16:colId xmlns:a16="http://schemas.microsoft.com/office/drawing/2014/main" val="2290510032"/>
                    </a:ext>
                  </a:extLst>
                </a:gridCol>
                <a:gridCol w="811845">
                  <a:extLst>
                    <a:ext uri="{9D8B030D-6E8A-4147-A177-3AD203B41FA5}">
                      <a16:colId xmlns:a16="http://schemas.microsoft.com/office/drawing/2014/main" val="3227567469"/>
                    </a:ext>
                  </a:extLst>
                </a:gridCol>
                <a:gridCol w="811845">
                  <a:extLst>
                    <a:ext uri="{9D8B030D-6E8A-4147-A177-3AD203B41FA5}">
                      <a16:colId xmlns:a16="http://schemas.microsoft.com/office/drawing/2014/main" val="1583163122"/>
                    </a:ext>
                  </a:extLst>
                </a:gridCol>
                <a:gridCol w="904704">
                  <a:extLst>
                    <a:ext uri="{9D8B030D-6E8A-4147-A177-3AD203B41FA5}">
                      <a16:colId xmlns:a16="http://schemas.microsoft.com/office/drawing/2014/main" val="2443641686"/>
                    </a:ext>
                  </a:extLst>
                </a:gridCol>
                <a:gridCol w="904704">
                  <a:extLst>
                    <a:ext uri="{9D8B030D-6E8A-4147-A177-3AD203B41FA5}">
                      <a16:colId xmlns:a16="http://schemas.microsoft.com/office/drawing/2014/main" val="2845083446"/>
                    </a:ext>
                  </a:extLst>
                </a:gridCol>
                <a:gridCol w="871982">
                  <a:extLst>
                    <a:ext uri="{9D8B030D-6E8A-4147-A177-3AD203B41FA5}">
                      <a16:colId xmlns:a16="http://schemas.microsoft.com/office/drawing/2014/main" val="4096682114"/>
                    </a:ext>
                  </a:extLst>
                </a:gridCol>
                <a:gridCol w="871982">
                  <a:extLst>
                    <a:ext uri="{9D8B030D-6E8A-4147-A177-3AD203B41FA5}">
                      <a16:colId xmlns:a16="http://schemas.microsoft.com/office/drawing/2014/main" val="3038229631"/>
                    </a:ext>
                  </a:extLst>
                </a:gridCol>
              </a:tblGrid>
              <a:tr h="428363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Общая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ЭСБ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ПМС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ИСиТвБМ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240" marR="106240" marT="53120" marB="5312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436704"/>
                  </a:ext>
                </a:extLst>
              </a:tr>
              <a:tr h="301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к-во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чел.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 anchor="ctr"/>
                </a:tc>
                <a:extLst>
                  <a:ext uri="{0D108BD9-81ED-4DB2-BD59-A6C34878D82A}">
                    <a16:rowId xmlns:a16="http://schemas.microsoft.com/office/drawing/2014/main" val="254841154"/>
                  </a:ext>
                </a:extLst>
              </a:tr>
              <a:tr h="226294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Реальных (подтвержденных справками (актами) о внедрении, о принятии к внедрению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–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939201444"/>
                  </a:ext>
                </a:extLst>
              </a:tr>
              <a:tr h="90304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Рекомендовано ГЭК к внедрению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27,91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2128119889"/>
                  </a:ext>
                </a:extLst>
              </a:tr>
              <a:tr h="60202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Защищено на 10 и 9 баллов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11,63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512" marR="95512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512" marR="95512" marT="0" marB="0"/>
                </a:tc>
                <a:extLst>
                  <a:ext uri="{0D108BD9-81ED-4DB2-BD59-A6C34878D82A}">
                    <a16:rowId xmlns:a16="http://schemas.microsoft.com/office/drawing/2014/main" val="29822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87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ВНЕДРЕНИЕ ДИПЛОМНЫХ ПРОЕКТОВ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В ПРОИЗВОДСТВО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96BFDC-61C7-43D2-B689-6BAB4875ECA9}"/>
              </a:ext>
            </a:extLst>
          </p:cNvPr>
          <p:cNvSpPr/>
          <p:nvPr/>
        </p:nvSpPr>
        <p:spPr>
          <a:xfrm>
            <a:off x="107504" y="2852936"/>
            <a:ext cx="86592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ЗАЗУЛИНСКИЙ Павел Геннадьевич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«Программное средство мониторинга и анализа временных затрат при осуществлении проектной деятельности» внедрен в ООО «Ред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Коллар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ЗАХАРЕНКО Андрей Вячеславович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«Программное средство управления пакетом услуг Приложения «Мой А1»» внедрен в УП «А1»;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НЕКРАШ Владислав Станиславович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«Программное средство автоматизации учёта наличия и движения материальных ценностей организации» внедрен в суд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Несвижского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48066-9351-45CA-97A2-62F1FC564D66}"/>
              </a:ext>
            </a:extLst>
          </p:cNvPr>
          <p:cNvSpPr txBox="1"/>
          <p:nvPr/>
        </p:nvSpPr>
        <p:spPr>
          <a:xfrm>
            <a:off x="242392" y="1250757"/>
            <a:ext cx="6633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Имеются только</a:t>
            </a:r>
            <a:b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по специальности ИСиТвБМ</a:t>
            </a:r>
          </a:p>
        </p:txBody>
      </p:sp>
    </p:spTree>
    <p:extLst>
      <p:ext uri="{BB962C8B-B14F-4D97-AF65-F5344CB8AC3E}">
        <p14:creationId xmlns:p14="http://schemas.microsoft.com/office/powerpoint/2010/main" val="39074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ВНЕДРЕНИЕ ДИПЛОМНЫХ ПРОЕКТОВ</a:t>
            </a:r>
            <a:br>
              <a:rPr lang="ru-RU" sz="2900" b="1" dirty="0">
                <a:solidFill>
                  <a:srgbClr val="FFFF00"/>
                </a:solidFill>
              </a:rPr>
            </a:br>
            <a:r>
              <a:rPr lang="ru-RU" sz="2900" b="1" dirty="0">
                <a:solidFill>
                  <a:srgbClr val="FFFF00"/>
                </a:solidFill>
              </a:rPr>
              <a:t>В ПРОИЗВОДСТВО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96BFDC-61C7-43D2-B689-6BAB4875ECA9}"/>
              </a:ext>
            </a:extLst>
          </p:cNvPr>
          <p:cNvSpPr/>
          <p:nvPr/>
        </p:nvSpPr>
        <p:spPr>
          <a:xfrm>
            <a:off x="242392" y="2431916"/>
            <a:ext cx="86592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ПАТУК Вадим Сергеевич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«Программное средство реализации электронного учебного пособия «Белорусский язык (Профессиональная лексика)» внедрен в ГУО «Средняя школа №97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г.Минска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САСКЕВИЧ Надежда Ивановна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«Программное средство авто-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матизированной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поддержки системы документационного обеспечения управленческой деятельности учреждения общего среднего образования» внедрен в ГУО «Средняя школа №1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г.Турова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ХОЛОД Никита Вячеславович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«Программное средство автоматизации процедур оценки персонала на основе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возможностью автоматической генерации отчетов» внедрен в ОУО «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БелСотра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48066-9351-45CA-97A2-62F1FC564D66}"/>
              </a:ext>
            </a:extLst>
          </p:cNvPr>
          <p:cNvSpPr txBox="1"/>
          <p:nvPr/>
        </p:nvSpPr>
        <p:spPr>
          <a:xfrm>
            <a:off x="242392" y="1250757"/>
            <a:ext cx="6633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Имеются только</a:t>
            </a:r>
            <a:b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по специальности ИСиТвБМ</a:t>
            </a:r>
          </a:p>
        </p:txBody>
      </p:sp>
    </p:spTree>
    <p:extLst>
      <p:ext uri="{BB962C8B-B14F-4D97-AF65-F5344CB8AC3E}">
        <p14:creationId xmlns:p14="http://schemas.microsoft.com/office/powerpoint/2010/main" val="94509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480720" cy="1150897"/>
          </a:xfrm>
        </p:spPr>
        <p:txBody>
          <a:bodyPr/>
          <a:lstStyle/>
          <a:p>
            <a:r>
              <a:rPr lang="ru-RU" sz="2900" b="1" dirty="0">
                <a:solidFill>
                  <a:srgbClr val="FFFF00"/>
                </a:solidFill>
              </a:rPr>
              <a:t>СВЕДЕНИЯ О ПОДГОТОВКЕ СПЕЦИАЛИСТОВ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D63517-373B-4404-B9BB-1646C0AC670B}"/>
              </a:ext>
            </a:extLst>
          </p:cNvPr>
          <p:cNvSpPr/>
          <p:nvPr/>
        </p:nvSpPr>
        <p:spPr>
          <a:xfrm>
            <a:off x="314400" y="2226344"/>
            <a:ext cx="8515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подготовки специалистов по направлению специальности отвечает современным требованиям. Студенты обладают необходимыми теоретическими знаниями и имеют практические навыки.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дипломных проектов представляют как научную, так и производственную значимость, разработаны с учетом актуальных технологий, учитывают потребности современного рынка и могут быть использованы как в производственной, так и образовательной деятельности.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ЭСБ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34D187-94AF-404E-9D56-66FA86121C81}"/>
              </a:ext>
            </a:extLst>
          </p:cNvPr>
          <p:cNvSpPr/>
          <p:nvPr/>
        </p:nvSpPr>
        <p:spPr>
          <a:xfrm>
            <a:off x="179512" y="1339537"/>
            <a:ext cx="88569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Недостаточное полно в дипломных проектах представлено описание современных подходов к проектированию ЭСБ, позволяющих за счет внедрения на объекте комплекса технических средств значительно снизить (или полностью ликвидировать) угрозу жизнедеятельности людей и вероятность совершения преступления.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Отсутствует рассмотрение вопросов, связанных с компьютерным моделированием пожара в помещении, моделирования систем вентиляции для повышения безопасности общественных мест, оценки эффективности систем дымоудаления и пожаротушения, использование трехмерного моделирования отображения систем безопасности.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Необходимо ввести в задание на дипломное проектирование более значимые инженерные (проектные) расчеты электронных систем безопасности.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Методика расчета технико-экономического обоснования проектов требует серьезной переработки, поскольку не учитывает особенности проектирования электронных систем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69670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6804248" cy="1150897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FFFF00"/>
                </a:solidFill>
              </a:rPr>
              <a:t>НЕДОСТАТКИ В ПОДГОТОВКЕ СПЕЦИАЛИСТОВ ПО СПЕЦИАЛЬНОСТИ ПМС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AC919B-FFD5-4795-A58D-1977FDA2A39B}"/>
              </a:ext>
            </a:extLst>
          </p:cNvPr>
          <p:cNvSpPr/>
          <p:nvPr/>
        </p:nvSpPr>
        <p:spPr>
          <a:xfrm>
            <a:off x="287524" y="2636912"/>
            <a:ext cx="856895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достаточно полно уделено внимание интеграции программного обеспечения с аппаратными средствами.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Заслуживают большей проработки вопросы технического обоснования выбора инструментов и технологий разработки. 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подготовке дипломных проектов руководителям целесообразно более тщательно анализировать написанный студентами код и его качество.</a:t>
            </a:r>
          </a:p>
        </p:txBody>
      </p:sp>
    </p:spTree>
    <p:extLst>
      <p:ext uri="{BB962C8B-B14F-4D97-AF65-F5344CB8AC3E}">
        <p14:creationId xmlns:p14="http://schemas.microsoft.com/office/powerpoint/2010/main" val="277737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7edb7f56c31b37833b9f375464f69364a7735"/>
</p:tagLst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1006</Words>
  <Application>Microsoft Office PowerPoint</Application>
  <PresentationFormat>Экран (4:3)</PresentationFormat>
  <Paragraphs>197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Calibri</vt:lpstr>
      <vt:lpstr>Times New Roman</vt:lpstr>
      <vt:lpstr>Wingdings</vt:lpstr>
      <vt:lpstr>Тема Office</vt:lpstr>
      <vt:lpstr>РЕЗУЛЬТАТЫ ЗАЩИТЫ ДИПЛОМНЫХ ПРОЕКТОВ СТУДЕНТОВ ЗАОЧНОЙ ФОРМЫ ОБУЧЕНИЯ ФКТ ИИТ БГУИР (19–24 января 2023 года)</vt:lpstr>
      <vt:lpstr>ОБЩЕЕ КОЛИЧЕСТВО ЗАЩИТИВШИХ ДИПЛОМНЫЙ ПРОЕКТ</vt:lpstr>
      <vt:lpstr>РЕЗУЛЬТАТЫ ЗАЩИТЫ ДИПЛОМНЫХ ПРОЕКТОВ</vt:lpstr>
      <vt:lpstr>СВЕДЕНИЯ О РЕАЛЬНЫХ ДИПЛОМНЫХ ПРОЕКТАХ</vt:lpstr>
      <vt:lpstr>ВНЕДРЕНИЕ ДИПЛОМНЫХ ПРОЕКТОВ В ПРОИЗВОДСТВО</vt:lpstr>
      <vt:lpstr>ВНЕДРЕНИЕ ДИПЛОМНЫХ ПРОЕКТОВ В ПРОИЗВОДСТВО</vt:lpstr>
      <vt:lpstr>СВЕДЕНИЯ О ПОДГОТОВКЕ СПЕЦИАЛИСТОВ </vt:lpstr>
      <vt:lpstr>НЕДОСТАТКИ В ПОДГОТОВКЕ СПЕЦИАЛИСТОВ ПО СПЕЦИАЛЬНОСТИ ЭСБ</vt:lpstr>
      <vt:lpstr>НЕДОСТАТКИ В ПОДГОТОВКЕ СПЕЦИАЛИСТОВ ПО СПЕЦИАЛЬНОСТИ ПМС</vt:lpstr>
      <vt:lpstr>НЕДОСТАТКИ В ПОДГОТОВКЕ СПЕЦИАЛИСТОВ ПО СПЕЦИАЛЬНОСТИ ИСиТвБМ</vt:lpstr>
      <vt:lpstr>ВЫВОДЫ И ПРЕДЛОЖЕНИЯ ГЭК ПО СПЕЦИАЛЬНОСТИ ЭСБ</vt:lpstr>
      <vt:lpstr>ВЫВОДЫ И ПРЕДЛОЖЕНИЯ ГЭК ПО СПЕЦИАЛЬНОСТИ ПМС</vt:lpstr>
      <vt:lpstr>ВЫВОДЫ И ПРЕДЛОЖЕНИЯ ГЭК ПО СПЕЦИАЛЬНОСТИ ИСиТвБМ</vt:lpstr>
      <vt:lpstr>ОБЩИЙ ВЫВОД ПО ПОДГОТОВКЕ СПЕЦИАЛИСТОВ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Чат бот</dc:title>
  <dc:creator>obstinate</dc:creator>
  <dc:description>Шаблон презентации с сайта https://presentation-creation.ru/</dc:description>
  <cp:lastModifiedBy>АЛЕКСЕЕВ Виктор Федорович</cp:lastModifiedBy>
  <cp:revision>1398</cp:revision>
  <dcterms:created xsi:type="dcterms:W3CDTF">2018-02-25T09:09:03Z</dcterms:created>
  <dcterms:modified xsi:type="dcterms:W3CDTF">2023-01-26T07:16:31Z</dcterms:modified>
</cp:coreProperties>
</file>