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4053" r:id="rId2"/>
  </p:sldMasterIdLst>
  <p:notesMasterIdLst>
    <p:notesMasterId r:id="rId29"/>
  </p:notesMasterIdLst>
  <p:sldIdLst>
    <p:sldId id="256" r:id="rId3"/>
    <p:sldId id="268" r:id="rId4"/>
    <p:sldId id="275" r:id="rId5"/>
    <p:sldId id="292" r:id="rId6"/>
    <p:sldId id="293" r:id="rId7"/>
    <p:sldId id="269" r:id="rId8"/>
    <p:sldId id="279" r:id="rId9"/>
    <p:sldId id="282" r:id="rId10"/>
    <p:sldId id="281" r:id="rId11"/>
    <p:sldId id="272" r:id="rId12"/>
    <p:sldId id="283" r:id="rId13"/>
    <p:sldId id="284" r:id="rId14"/>
    <p:sldId id="285" r:id="rId15"/>
    <p:sldId id="274" r:id="rId16"/>
    <p:sldId id="259" r:id="rId17"/>
    <p:sldId id="286" r:id="rId18"/>
    <p:sldId id="260" r:id="rId19"/>
    <p:sldId id="276" r:id="rId20"/>
    <p:sldId id="262" r:id="rId21"/>
    <p:sldId id="278" r:id="rId22"/>
    <p:sldId id="266" r:id="rId23"/>
    <p:sldId id="267" r:id="rId24"/>
    <p:sldId id="287" r:id="rId25"/>
    <p:sldId id="288" r:id="rId26"/>
    <p:sldId id="289" r:id="rId27"/>
    <p:sldId id="263" r:id="rId2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21689C"/>
    <a:srgbClr val="22699D"/>
    <a:srgbClr val="3494B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6" d="100"/>
          <a:sy n="106" d="100"/>
        </p:scale>
        <p:origin x="-714" y="-3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5B630-9FBF-421C-B088-5118B59CA0C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076FA-E464-4F14-AAAB-BD531D79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6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076FA-E464-4F14-AAAB-BD531D796D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8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AAD-3895-4F9D-9A2B-2404C11B02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17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BB2-C5DF-4BCA-B127-498BEBFFAAF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9B65-65F7-4C4F-99D7-4ECC7310F65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3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2914650"/>
            <a:ext cx="10871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" y="3638550"/>
            <a:ext cx="10871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:p14="http://schemas.microsoft.com/office/powerpoint/2010/main" val="273177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108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544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400" y="2057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2057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037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876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7817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1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7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45AB-368F-44A4-88AA-76B6F0418F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48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627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043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01100" y="808038"/>
            <a:ext cx="2895600" cy="5440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" y="808038"/>
            <a:ext cx="8483600" cy="5440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619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7821-7FD7-461B-BFB8-25E2962027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6B2-9E11-40AD-9AD3-66797D133F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29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9B9-466D-4FE6-97A5-0EF71A88453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5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667E-0B28-41C6-ABB8-005D0228B7C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B104-097B-48C8-A384-C012FC6DE2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11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155E-041E-4BB1-BDB7-14B9F63C07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11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23A9-C147-470C-8D6B-42871BD6D48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15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40E7-4C6B-4F11-8B93-D837FAC927B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9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808038"/>
            <a:ext cx="11582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2057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39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bsuir.by/ru/kaf-piks/preddiplomnaya-praktika" TargetMode="Externa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bsuir.by/ru/kaf-piks/preddiplomnaya-praktika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ir.by/ru/kaf-piks/preddiplomnaya-praktik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yznikova@bsuir.b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36912"/>
            <a:ext cx="12192000" cy="1944216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СОБРАНИЕ</a:t>
            </a:r>
          </a:p>
          <a:p>
            <a:pPr algn="ctr"/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 ПРЕДДИПЛОМНОЙ ПРАКТИКЕ</a:t>
            </a:r>
          </a:p>
          <a:p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Специальности </a:t>
            </a:r>
            <a:r>
              <a:rPr lang="ru-RU" alt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ИСиТвБМ</a:t>
            </a:r>
            <a:r>
              <a:rPr lang="ru-RU" alt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, ПМС </a:t>
            </a: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 ЭСБ</a:t>
            </a:r>
          </a:p>
          <a:p>
            <a:r>
              <a:rPr lang="ru-RU" alt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(заочное </a:t>
            </a: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обучение)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00305"/>
            <a:ext cx="2277759" cy="12485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404664"/>
            <a:ext cx="4367101" cy="1039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9E0886-C5AD-4D1D-BBAD-75749F820624}"/>
              </a:ext>
            </a:extLst>
          </p:cNvPr>
          <p:cNvSpPr txBox="1"/>
          <p:nvPr/>
        </p:nvSpPr>
        <p:spPr>
          <a:xfrm>
            <a:off x="6516501" y="5229200"/>
            <a:ext cx="5340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Ответственный за дипломное проектирование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АЛЕКСЕЕВ Виктор Федорович –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канд.техн.наук, доцент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032" y="12705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2068" y="1331476"/>
            <a:ext cx="499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2326071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400"/>
              </a:spcBef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4.1. Преддипломная практика проводится в организациях любой формы собственности, в их структурных подразделениях или на выпускающих кафедрах и в научных лабораториях университета по профилю специальности выпускника с целью приобретения им опыта самостоятельного исследования актуальной  научно-технической проблемы или решения реальной инженерной задачи.</a:t>
            </a:r>
          </a:p>
          <a:p>
            <a:pPr indent="450215" algn="just">
              <a:spcBef>
                <a:spcPts val="400"/>
              </a:spcBef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Продолжительность и сроки проведения практики определяются учебными планами и графиком учебного процесса.</a:t>
            </a:r>
          </a:p>
          <a:p>
            <a:pPr indent="450215" algn="just">
              <a:spcBef>
                <a:spcPts val="400"/>
              </a:spcBef>
              <a:spcAft>
                <a:spcPts val="0"/>
              </a:spcAft>
            </a:pP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spcBef>
                <a:spcPts val="400"/>
              </a:spcBef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4.2.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Студенты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дневной формы обучения преддипломную практику проходят в организациях по месту распределения (о невозможности прохождения студентами дневной формы обучения практики по месту распределения предприятие сообщает университету письменно),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студенты вечерней, заочной, в т.ч. дистанционной форм – на предприятиях по профилю подготовки специалистов (обычно по месту работы).</a:t>
            </a:r>
          </a:p>
        </p:txBody>
      </p:sp>
    </p:spTree>
    <p:extLst>
      <p:ext uri="{BB962C8B-B14F-4D97-AF65-F5344CB8AC3E}">
        <p14:creationId xmlns:p14="http://schemas.microsoft.com/office/powerpoint/2010/main" val="11768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032" y="12705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2068" y="1331476"/>
            <a:ext cx="499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1A06D4-ED41-4F89-A2EF-604FF45D5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6" y="2500749"/>
            <a:ext cx="11796782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032" y="12705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2068" y="1331476"/>
            <a:ext cx="499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CBAE4BC-24E2-4202-8F42-75BC9E2D5DE8}"/>
              </a:ext>
            </a:extLst>
          </p:cNvPr>
          <p:cNvSpPr/>
          <p:nvPr/>
        </p:nvSpPr>
        <p:spPr>
          <a:xfrm>
            <a:off x="235522" y="2385562"/>
            <a:ext cx="11568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</a:rPr>
              <a:t>4.18. Дифференцированный зачет принимает руководитель практики от кафедры. На дифференцированном зачете оценивается полнота выполненного индивидуального задания и процент выполнения задания по дипломному проекту (работе).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Неявка студента при отсутствии уважительных причин в установленный университетом срок проведения дифференцированного зачета является академической задолженностью по преддипломной практике. 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Ликвидация академической задолженности при отсутствии уважительных причин по итогам преддипломной практики осуществляется студентом на платной основе в соответствии с приказом ректора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102006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032" y="12705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2068" y="1331476"/>
            <a:ext cx="499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733EAB-46CC-4985-B23B-F64FC0B3F7AA}"/>
              </a:ext>
            </a:extLst>
          </p:cNvPr>
          <p:cNvSpPr/>
          <p:nvPr/>
        </p:nvSpPr>
        <p:spPr>
          <a:xfrm>
            <a:off x="288032" y="2413338"/>
            <a:ext cx="11640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Пересдача дифференцированного зачета после неявки студента в установленные сроки без уважительной причины допускается не более двух раз. Вторая пересдача принимается комиссией в количестве не менее трех человек, формируемой заведующим кафедрой по распоряжению декана факультета.</a:t>
            </a:r>
          </a:p>
          <a:p>
            <a:pPr indent="450215" algn="just">
              <a:spcAft>
                <a:spcPts val="0"/>
              </a:spcAft>
            </a:pP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7675"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Студент, не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выполнивший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программу практики, получивший отрицательный отзыв руководителя практики от организации, неудовлетворительную отметку при сдаче дифференцированного зачета руководителю практики от кафедры, к защите дипломного проекта (работы) не допускается. 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C9C50F-F447-4DEB-ADF6-EEB70811C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291331"/>
            <a:ext cx="3148793" cy="15666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A189C7-5CED-40B9-808A-A151A6999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80" y="5290835"/>
            <a:ext cx="4961843" cy="19620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BC80C8D-5D7B-4653-8203-B65B554E1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365" y="5290834"/>
            <a:ext cx="4162731" cy="16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368" y="1196752"/>
            <a:ext cx="110892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СРОКИ ПРЕДДИПЛОМНОЙ ПРАКТИКИ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студентов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заочной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формы обучения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ФКТ ИИТ БГУИР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Специальности </a:t>
            </a:r>
          </a:p>
          <a:p>
            <a:pPr algn="ctr"/>
            <a:r>
              <a:rPr lang="ru-RU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ИСиТвБМ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(группа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84371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ПМС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группа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83871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ЭСБ (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группы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83371-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83372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532" y="5517232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с </a:t>
            </a:r>
            <a:r>
              <a:rPr lang="ru-RU" sz="4400" b="1" dirty="0" smtClean="0">
                <a:solidFill>
                  <a:srgbClr val="FFFF00"/>
                </a:solidFill>
              </a:rPr>
              <a:t>27.10.202</a:t>
            </a:r>
            <a:r>
              <a:rPr lang="en-US" sz="4400" b="1" dirty="0" smtClean="0">
                <a:solidFill>
                  <a:srgbClr val="FFFF00"/>
                </a:solidFill>
              </a:rPr>
              <a:t>2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>
                <a:solidFill>
                  <a:srgbClr val="FFFF00"/>
                </a:solidFill>
              </a:rPr>
              <a:t>по </a:t>
            </a:r>
            <a:r>
              <a:rPr lang="ru-RU" sz="4400" b="1" dirty="0" smtClean="0">
                <a:solidFill>
                  <a:srgbClr val="FFFF00"/>
                </a:solidFill>
              </a:rPr>
              <a:t>23.11.202</a:t>
            </a:r>
            <a:r>
              <a:rPr lang="en-US" sz="4400" b="1" dirty="0" smtClean="0">
                <a:solidFill>
                  <a:srgbClr val="FFFF00"/>
                </a:solidFill>
              </a:rPr>
              <a:t>2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2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4" y="1028329"/>
            <a:ext cx="11737302" cy="175259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УТОЧНЕНИЕ</a:t>
            </a:r>
            <a: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Всем студентам необходимо было:</a:t>
            </a:r>
            <a:r>
              <a:rPr lang="ru-RU" altLang="ru-RU" sz="4900" dirty="0">
                <a:latin typeface="Arial" panose="020B0604020202020204" pitchFamily="34" charset="0"/>
              </a:rPr>
              <a:t/>
            </a:r>
            <a:br>
              <a:rPr lang="ru-RU" altLang="ru-RU" sz="4900" dirty="0">
                <a:latin typeface="Arial" panose="020B0604020202020204" pitchFamily="34" charset="0"/>
              </a:rPr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636912"/>
            <a:ext cx="11305256" cy="410445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 smtClean="0">
                <a:latin typeface="Bookman Old Style" panose="02050604050505020204" pitchFamily="18" charset="0"/>
                <a:ea typeface="Times New Roman"/>
              </a:rPr>
              <a:t>1.Зарегистрироваться </a:t>
            </a: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в регистрационном листе и журнале по технике безопасности.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 smtClean="0">
                <a:latin typeface="Bookman Old Style" panose="02050604050505020204" pitchFamily="18" charset="0"/>
                <a:ea typeface="Times New Roman"/>
              </a:rPr>
              <a:t>2.Получить </a:t>
            </a: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дневники по практике (при регистрации</a:t>
            </a:r>
            <a:r>
              <a:rPr lang="ru-RU" altLang="ru-RU" b="1" dirty="0" smtClean="0">
                <a:latin typeface="Bookman Old Style" panose="02050604050505020204" pitchFamily="18" charset="0"/>
                <a:ea typeface="Times New Roman"/>
              </a:rPr>
              <a:t>).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 smtClean="0">
                <a:latin typeface="Bookman Old Style" panose="02050604050505020204" pitchFamily="18" charset="0"/>
                <a:ea typeface="Times New Roman"/>
              </a:rPr>
              <a:t>3.При необходимости, дневник можно скачать по ссылке: </a:t>
            </a:r>
            <a:r>
              <a:rPr lang="en-US" altLang="ru-RU" b="1" dirty="0" smtClean="0">
                <a:latin typeface="Bookman Old Style" panose="02050604050505020204" pitchFamily="18" charset="0"/>
                <a:ea typeface="Times New Roman"/>
              </a:rPr>
              <a:t>https</a:t>
            </a:r>
            <a:r>
              <a:rPr lang="en-US" altLang="ru-RU" b="1" dirty="0">
                <a:latin typeface="Bookman Old Style" panose="02050604050505020204" pitchFamily="18" charset="0"/>
                <a:ea typeface="Times New Roman"/>
              </a:rPr>
              <a:t>://iti.bsuir.by/library/4</a:t>
            </a:r>
            <a:endParaRPr lang="ru-RU" altLang="ru-RU" b="1" dirty="0" smtClean="0">
              <a:latin typeface="Bookman Old Style" panose="02050604050505020204" pitchFamily="18" charset="0"/>
              <a:ea typeface="Times New Roman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 smtClean="0">
                <a:latin typeface="Bookman Old Style" panose="02050604050505020204" pitchFamily="18" charset="0"/>
                <a:ea typeface="Times New Roman"/>
              </a:rPr>
              <a:t>4.Заполнить дневники.</a:t>
            </a:r>
            <a:endParaRPr lang="ru-RU" altLang="ru-RU" b="1" dirty="0">
              <a:latin typeface="Bookman Old Style" panose="02050604050505020204" pitchFamily="18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52" y="764704"/>
            <a:ext cx="11737302" cy="175259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Прошу </a:t>
            </a:r>
            <a:r>
              <a:rPr lang="ru-RU" alt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УТОЧНИТЬ</a:t>
            </a: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предприятие, где вы проходите практику и руководителя от кафедры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ECCC5-9AC8-4CED-BE7D-B795805A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2767" y="3356992"/>
            <a:ext cx="2736304" cy="2736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72EF34-D8EE-44B5-92F2-621902572A86}"/>
              </a:ext>
            </a:extLst>
          </p:cNvPr>
          <p:cNvSpPr txBox="1"/>
          <p:nvPr/>
        </p:nvSpPr>
        <p:spPr>
          <a:xfrm>
            <a:off x="5015880" y="3501008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Информация размещена на странице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https://www.bsuir.by/ru/kaf-piks/preddiplomnaya-praktika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в подразделе </a:t>
            </a:r>
            <a:r>
              <a:rPr lang="ru-RU" sz="2800" b="1" dirty="0">
                <a:solidFill>
                  <a:srgbClr val="FFFF00"/>
                </a:solidFill>
              </a:rPr>
              <a:t>::ПРИКАЗЫ</a:t>
            </a:r>
          </a:p>
        </p:txBody>
      </p:sp>
    </p:spTree>
    <p:extLst>
      <p:ext uri="{BB962C8B-B14F-4D97-AF65-F5344CB8AC3E}">
        <p14:creationId xmlns:p14="http://schemas.microsoft.com/office/powerpoint/2010/main" val="231029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963217"/>
            <a:ext cx="11449272" cy="10256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Заполнение титульного листа  дневника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0290" t="21026" r="27720" b="47949"/>
          <a:stretch/>
        </p:blipFill>
        <p:spPr bwMode="auto">
          <a:xfrm>
            <a:off x="983432" y="2060848"/>
            <a:ext cx="9865096" cy="465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106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775345"/>
            <a:ext cx="11377264" cy="10256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Заполнение титульного листа  дневника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44824"/>
            <a:ext cx="796888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685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213" y="1124744"/>
            <a:ext cx="10018713" cy="11590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Индивидуальное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3832" y="2924944"/>
            <a:ext cx="6912768" cy="208834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6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Индивидуальное задание по преддипломной практике  размещено на</a:t>
            </a:r>
          </a:p>
          <a:p>
            <a:pPr marL="0" indent="0" algn="just">
              <a:buNone/>
            </a:pPr>
            <a:endParaRPr lang="ru-RU" sz="5100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https://www.bsuir.by/ru/kaf-piks/preddiplomnaya-praktika</a:t>
            </a:r>
            <a:endParaRPr lang="ru-RU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4000" dirty="0"/>
          </a:p>
          <a:p>
            <a:pPr marL="0" indent="0" algn="just">
              <a:buNone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в подразделе </a:t>
            </a:r>
            <a:r>
              <a:rPr lang="ru-RU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::ПРИМЕРЫ ОФОРМЛЕНИЯ</a:t>
            </a:r>
          </a:p>
          <a:p>
            <a:pPr marL="0" indent="0" algn="just">
              <a:buNone/>
            </a:pPr>
            <a:endParaRPr lang="ru-RU" sz="3200" dirty="0">
              <a:latin typeface="Bookman Old Style" panose="02050604050505020204" pitchFamily="18" charset="0"/>
              <a:ea typeface="Times New Roman"/>
            </a:endParaRPr>
          </a:p>
          <a:p>
            <a:pPr marL="0" indent="0">
              <a:buNone/>
            </a:pPr>
            <a:endParaRPr lang="ru-RU" sz="3200" dirty="0">
              <a:latin typeface="Bookman Old Style" panose="02050604050505020204" pitchFamily="18" charset="0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8C7458D-C3C1-4F50-8925-8AA4DA5851F8}"/>
              </a:ext>
            </a:extLst>
          </p:cNvPr>
          <p:cNvSpPr/>
          <p:nvPr/>
        </p:nvSpPr>
        <p:spPr>
          <a:xfrm>
            <a:off x="3719736" y="75780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2-я страница дневника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CFC5B8-0DF9-4DFA-94AC-4BFA61C34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1831" y="2780928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1501934"/>
            <a:ext cx="1769890" cy="25031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07568" y="1501934"/>
            <a:ext cx="9793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Настоящее Положение разработано на основании части второй пункта 3 статьи 212 Кодекса Республики Беларусь об образовании и определяет порядок организации, проведения, подведения итогов и материального обеспечения практики студентов учреждений высшего образования Республики Беларусь.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07568" y="4149080"/>
            <a:ext cx="96490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и регулировании преддипломной практики и дипломного проектирования в БГУИР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Положение устанавливает общие требования к организации и проведению преддипломной практики и дипломного проектирования в Белорусском государственном университете информатики и радиоэлектроники. 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Является обязательным для исполнения деканами факультетов, заведующими кафедрами и профессорско-преподавательским составом университета, студентами БГУИР.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450535-22D4-4F6C-8025-25256DE89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4164697"/>
            <a:ext cx="1778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1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944" y="775345"/>
            <a:ext cx="8256240" cy="10256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Заполнение дневника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2022A15-6937-4865-8B5B-3503BB4D3F58}"/>
              </a:ext>
            </a:extLst>
          </p:cNvPr>
          <p:cNvSpPr/>
          <p:nvPr/>
        </p:nvSpPr>
        <p:spPr>
          <a:xfrm>
            <a:off x="119337" y="162880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3-я страница дневника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67" y="1714500"/>
            <a:ext cx="8493617" cy="445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595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CB7EB1-A76D-461C-9D30-73C1B65C40D9}"/>
              </a:ext>
            </a:extLst>
          </p:cNvPr>
          <p:cNvSpPr/>
          <p:nvPr/>
        </p:nvSpPr>
        <p:spPr>
          <a:xfrm>
            <a:off x="515379" y="1449650"/>
            <a:ext cx="2700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5-я страница дневника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/>
          <a:srcRect l="38624" t="57692" r="21149" b="28205"/>
          <a:stretch/>
        </p:blipFill>
        <p:spPr bwMode="auto">
          <a:xfrm>
            <a:off x="1415480" y="3068960"/>
            <a:ext cx="8894370" cy="2429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6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93640" y="-62040"/>
            <a:ext cx="8256240" cy="10256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Заполнение дневника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70" y="1400174"/>
            <a:ext cx="9560728" cy="48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61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1344" y="1916832"/>
            <a:ext cx="118093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1. </a:t>
            </a:r>
            <a:r>
              <a:rPr lang="ru-RU" sz="2400" b="1" dirty="0">
                <a:solidFill>
                  <a:schemeClr val="bg1"/>
                </a:solidFill>
              </a:rPr>
              <a:t>До 12.00 час. </a:t>
            </a:r>
            <a:r>
              <a:rPr lang="ru-RU" sz="2400" b="1" dirty="0" smtClean="0">
                <a:solidFill>
                  <a:schemeClr val="bg1"/>
                </a:solidFill>
              </a:rPr>
              <a:t>27.10.202</a:t>
            </a:r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по 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ru-RU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mail</a:t>
            </a:r>
            <a:r>
              <a:rPr lang="ru-RU" sz="2400" b="1" dirty="0">
                <a:solidFill>
                  <a:srgbClr val="FFFF00"/>
                </a:solidFill>
              </a:rPr>
              <a:t> сообщить старосте группы о том, что вы приступили к практике. </a:t>
            </a:r>
          </a:p>
          <a:p>
            <a:pPr algn="just"/>
            <a:endParaRPr lang="ru-RU" sz="1000" dirty="0">
              <a:solidFill>
                <a:srgbClr val="FFFF00"/>
              </a:solidFill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2. Старостам групп </a:t>
            </a:r>
            <a:r>
              <a:rPr lang="ru-RU" sz="2400" b="1" dirty="0">
                <a:solidFill>
                  <a:schemeClr val="bg1"/>
                </a:solidFill>
              </a:rPr>
              <a:t>до 16.00 час. </a:t>
            </a:r>
            <a:r>
              <a:rPr lang="ru-RU" sz="2400" b="1" dirty="0" smtClean="0">
                <a:solidFill>
                  <a:schemeClr val="bg1"/>
                </a:solidFill>
              </a:rPr>
              <a:t>27.10.202</a:t>
            </a:r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сообщать по 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ru-RU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mail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en-US" sz="2000" u="sng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dzemidovich.veronika@gmail.com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о студентах, которые приступили и которые не приступили к практике.</a:t>
            </a:r>
          </a:p>
          <a:p>
            <a:pPr algn="just"/>
            <a:endParaRPr lang="ru-RU" sz="1000" b="1" dirty="0">
              <a:solidFill>
                <a:srgbClr val="FFFF00"/>
              </a:solidFill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3. Пройти </a:t>
            </a:r>
            <a:r>
              <a:rPr lang="ru-RU" sz="2400" b="1" dirty="0" smtClean="0">
                <a:solidFill>
                  <a:srgbClr val="FFFF00"/>
                </a:solidFill>
              </a:rPr>
              <a:t>27.10.202</a:t>
            </a:r>
            <a:r>
              <a:rPr lang="en-US" sz="2400" b="1" dirty="0" smtClean="0">
                <a:solidFill>
                  <a:srgbClr val="FFFF00"/>
                </a:solidFill>
              </a:rPr>
              <a:t>2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необходимые инструктажи по технике безопасности, оформиться на предприятии (должен быть приказ, возможная форма которого указана на странице сайта </a:t>
            </a:r>
            <a:r>
              <a:rPr lang="en-US" sz="2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https://www.bsuir.by/ru/kaf-piks/preddiplomnaya-praktika</a:t>
            </a:r>
            <a:r>
              <a:rPr lang="ru-RU" sz="2400" b="1" dirty="0">
                <a:solidFill>
                  <a:srgbClr val="FFFF00"/>
                </a:solidFill>
              </a:rPr>
              <a:t> в подразделе </a:t>
            </a:r>
            <a:r>
              <a:rPr lang="ru-RU" sz="2400" b="1" dirty="0">
                <a:solidFill>
                  <a:srgbClr val="FF0066"/>
                </a:solidFill>
              </a:rPr>
              <a:t>::ПРИМЕРЫ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2631457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4679" y="1484784"/>
            <a:ext cx="11809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4. Оформить в течение 9-ти дней договор о выполнении работы по руководству преддипломной практикой и акты выполненных работ по руководству преддипломной практикой.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Формы документов находятся в </a:t>
            </a:r>
            <a:r>
              <a:rPr lang="ru-RU" sz="2400" b="1" dirty="0" smtClean="0">
                <a:solidFill>
                  <a:srgbClr val="FFFF00"/>
                </a:solidFill>
              </a:rPr>
              <a:t>пункт</a:t>
            </a:r>
            <a:r>
              <a:rPr lang="ru-RU" sz="2400" b="1" dirty="0">
                <a:solidFill>
                  <a:srgbClr val="FFFF00"/>
                </a:solidFill>
              </a:rPr>
              <a:t>е</a:t>
            </a:r>
            <a:r>
              <a:rPr lang="ru-RU" sz="2400" b="1" dirty="0" smtClean="0">
                <a:solidFill>
                  <a:srgbClr val="FFFF00"/>
                </a:solidFill>
              </a:rPr>
              <a:t> «</a:t>
            </a:r>
            <a:r>
              <a:rPr lang="ru-RU" sz="2400" b="1" dirty="0" smtClean="0">
                <a:solidFill>
                  <a:srgbClr val="FFFF00"/>
                </a:solidFill>
              </a:rPr>
              <a:t>Форма </a:t>
            </a:r>
            <a:r>
              <a:rPr lang="ru-RU" sz="2400" b="1" dirty="0">
                <a:solidFill>
                  <a:srgbClr val="FFFF00"/>
                </a:solidFill>
              </a:rPr>
              <a:t>договора о выполнении работы по руководству преддипломной практикой и акта выполненных </a:t>
            </a:r>
            <a:r>
              <a:rPr lang="ru-RU" sz="2400" b="1" dirty="0" smtClean="0">
                <a:solidFill>
                  <a:srgbClr val="FFFF00"/>
                </a:solidFill>
              </a:rPr>
              <a:t>работ»</a:t>
            </a:r>
            <a:endParaRPr lang="ru-RU" sz="2400" dirty="0">
              <a:solidFill>
                <a:srgbClr val="FFFF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на странице </a:t>
            </a: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https://iti.bsuir.by/library/4</a:t>
            </a:r>
            <a:endParaRPr lang="ru-RU" sz="24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60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83632" y="1460029"/>
            <a:ext cx="91450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ДЕМИДОВИЧ Вероника Константиновна </a:t>
            </a:r>
            <a:r>
              <a:rPr lang="ru-RU" sz="2000" b="1" dirty="0">
                <a:solidFill>
                  <a:srgbClr val="FFFF00"/>
                </a:solidFill>
              </a:rPr>
              <a:t>- магистр технических наук, ассистент - ответственная за организацию практики на кафедре ПИКС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Адрес: 220013, </a:t>
            </a:r>
            <a:r>
              <a:rPr lang="ru-RU" sz="2000" b="1" dirty="0" err="1">
                <a:solidFill>
                  <a:srgbClr val="FFFF00"/>
                </a:solidFill>
              </a:rPr>
              <a:t>г.Минск</a:t>
            </a:r>
            <a:r>
              <a:rPr lang="ru-RU" sz="2000" b="1" dirty="0">
                <a:solidFill>
                  <a:srgbClr val="FFFF00"/>
                </a:solidFill>
              </a:rPr>
              <a:t>, ул. </a:t>
            </a:r>
            <a:r>
              <a:rPr lang="ru-RU" sz="2000" b="1" dirty="0" err="1">
                <a:solidFill>
                  <a:srgbClr val="FFFF00"/>
                </a:solidFill>
              </a:rPr>
              <a:t>П.Бровки</a:t>
            </a:r>
            <a:r>
              <a:rPr lang="ru-RU" sz="2000" b="1" dirty="0">
                <a:solidFill>
                  <a:srgbClr val="FFFF00"/>
                </a:solidFill>
              </a:rPr>
              <a:t>, 6, БГУИР, ауд. 435а-1 корп.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Телефон: </a:t>
            </a:r>
            <a:r>
              <a:rPr lang="ru-RU" sz="2000" b="1" dirty="0" smtClean="0">
                <a:solidFill>
                  <a:srgbClr val="FFFF00"/>
                </a:solidFill>
              </a:rPr>
              <a:t>+37529 314-09-89 </a:t>
            </a:r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E-</a:t>
            </a:r>
            <a:r>
              <a:rPr lang="ru-RU" sz="2000" b="1" dirty="0" err="1">
                <a:solidFill>
                  <a:srgbClr val="FFFF00"/>
                </a:solidFill>
              </a:rPr>
              <a:t>mail</a:t>
            </a:r>
            <a:r>
              <a:rPr lang="ru-RU" sz="2000" b="1" dirty="0">
                <a:solidFill>
                  <a:srgbClr val="FFFF00"/>
                </a:solidFill>
              </a:rPr>
              <a:t>: </a:t>
            </a:r>
            <a:r>
              <a:rPr lang="en-US" sz="20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dzemidovich.veronika@gmail.com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b="1" dirty="0" err="1" smtClean="0">
                <a:solidFill>
                  <a:srgbClr val="FFFF00"/>
                </a:solidFill>
              </a:rPr>
              <a:t>Мызникова</a:t>
            </a:r>
            <a:r>
              <a:rPr lang="ru-RU" sz="2000" b="1" dirty="0" smtClean="0">
                <a:solidFill>
                  <a:srgbClr val="FFFF00"/>
                </a:solidFill>
              </a:rPr>
              <a:t> Александра Анатольевна – начальник учебного отдела ИИТ БГУИР </a:t>
            </a:r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Адрес: </a:t>
            </a:r>
            <a:r>
              <a:rPr lang="ru-RU" sz="2000" b="1" dirty="0" smtClean="0">
                <a:solidFill>
                  <a:srgbClr val="FFFF00"/>
                </a:solidFill>
              </a:rPr>
              <a:t>220037, </a:t>
            </a:r>
            <a:r>
              <a:rPr lang="ru-RU" sz="2000" b="1" dirty="0" err="1">
                <a:solidFill>
                  <a:srgbClr val="FFFF00"/>
                </a:solidFill>
              </a:rPr>
              <a:t>г.Минск</a:t>
            </a:r>
            <a:r>
              <a:rPr lang="ru-RU" sz="2000" b="1" dirty="0">
                <a:solidFill>
                  <a:srgbClr val="FFFF00"/>
                </a:solidFill>
              </a:rPr>
              <a:t>, ул. </a:t>
            </a:r>
            <a:r>
              <a:rPr lang="ru-RU" sz="2000" b="1" dirty="0" smtClean="0">
                <a:solidFill>
                  <a:srgbClr val="FFFF00"/>
                </a:solidFill>
              </a:rPr>
              <a:t>Козлова, 28, ИИТ БГУИР</a:t>
            </a:r>
            <a:r>
              <a:rPr lang="ru-RU" sz="2000" b="1" dirty="0">
                <a:solidFill>
                  <a:srgbClr val="FFFF00"/>
                </a:solidFill>
              </a:rPr>
              <a:t>, ауд. </a:t>
            </a:r>
            <a:r>
              <a:rPr lang="ru-RU" sz="2000" b="1" dirty="0" smtClean="0">
                <a:solidFill>
                  <a:srgbClr val="FFFF00"/>
                </a:solidFill>
              </a:rPr>
              <a:t>706-7 </a:t>
            </a:r>
            <a:r>
              <a:rPr lang="ru-RU" sz="2000" b="1" dirty="0">
                <a:solidFill>
                  <a:srgbClr val="FFFF00"/>
                </a:solidFill>
              </a:rPr>
              <a:t>корп. 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Телефоны: (+37517) </a:t>
            </a:r>
            <a:r>
              <a:rPr lang="ru-RU" sz="2000" b="1" dirty="0" smtClean="0">
                <a:solidFill>
                  <a:srgbClr val="FFFF00"/>
                </a:solidFill>
              </a:rPr>
              <a:t>394-40-55 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E-</a:t>
            </a:r>
            <a:r>
              <a:rPr lang="ru-RU" sz="2000" b="1" dirty="0" err="1">
                <a:solidFill>
                  <a:srgbClr val="FFFF00"/>
                </a:solidFill>
              </a:rPr>
              <a:t>mail</a:t>
            </a:r>
            <a:r>
              <a:rPr lang="ru-RU" sz="2000" b="1" dirty="0">
                <a:solidFill>
                  <a:srgbClr val="FFFF00"/>
                </a:solidFill>
              </a:rPr>
              <a:t>: </a:t>
            </a:r>
            <a:r>
              <a:rPr lang="en-US" sz="2000" dirty="0">
                <a:hlinkClick r:id="rId3"/>
              </a:rPr>
              <a:t>myznikova@bsuir.by</a:t>
            </a:r>
            <a:endParaRPr lang="en-US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28DF9C-1DE3-4FE2-A1E3-BAADA7467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847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8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45D424-B2E6-4B41-8EC7-58CDDC99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924944"/>
            <a:ext cx="10018713" cy="14470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6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преддипломной практики специальности 1-39 03 01 Электронные системы безопасности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7A5B19-8491-4337-9220-0DF02B2D4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42" y="1501934"/>
            <a:ext cx="1588624" cy="22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696524"/>
            <a:ext cx="7904956" cy="676746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ДОКУМЕНТЫ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12192000" cy="3456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26332"/>
            <a:ext cx="2952328" cy="7029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7568" y="1556792"/>
            <a:ext cx="9649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преддипломной практики специальности 1-39 03 </a:t>
            </a:r>
            <a:r>
              <a:rPr lang="ru-RU" sz="2000" b="1" dirty="0" smtClean="0">
                <a:solidFill>
                  <a:schemeClr val="bg1"/>
                </a:solidFill>
              </a:rPr>
              <a:t>02 Программируемые мобильные системы</a:t>
            </a:r>
            <a:endParaRPr lang="ru-RU" sz="2000" b="1" dirty="0">
              <a:solidFill>
                <a:schemeClr val="bg1"/>
              </a:solidFill>
            </a:endParaRP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8653CD-9163-461D-8EC9-C91F72D69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484784"/>
            <a:ext cx="1584176" cy="22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0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696524"/>
            <a:ext cx="7704856" cy="716252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ДОКУМЕНТЫ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 flipH="1" flipV="1">
            <a:off x="11624692" y="476672"/>
            <a:ext cx="87932" cy="21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26332"/>
            <a:ext cx="2952328" cy="7029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7568" y="1556792"/>
            <a:ext cx="9649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преддипломной практики специальности </a:t>
            </a:r>
            <a:r>
              <a:rPr lang="ru-RU" sz="2000" b="1" dirty="0" smtClean="0">
                <a:solidFill>
                  <a:schemeClr val="bg1"/>
                </a:solidFill>
              </a:rPr>
              <a:t>1-40 05 01-10 Информационные системы и технологии в бизнес-менеджменте</a:t>
            </a:r>
            <a:endParaRPr lang="ru-RU" sz="2000" b="1" dirty="0">
              <a:solidFill>
                <a:schemeClr val="bg1"/>
              </a:solidFill>
            </a:endParaRP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8653CD-9163-461D-8EC9-C91F72D69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484784"/>
            <a:ext cx="1584176" cy="2240477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121920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8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2690336"/>
            <a:ext cx="11665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Практика является обязательным компонентом высшего образования, организуется и проводится учреждениями высшего образования в тесном взаимодействии с государственными органами и иными организациями, для которых осуществляется подготовка специалистов.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4077072"/>
            <a:ext cx="116652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Задачами преддипломной практики являются освоение и закрепление знаний и умений студентов, полученных в учреждении высшего образования по всему курсу обучения, проверка возможностей самостоятельной работы будущего специалиста в условиях конкретного производства, подготовка материалов к дипломному проекту (дипломной работе).</a:t>
            </a:r>
          </a:p>
          <a:p>
            <a:pPr algn="just"/>
            <a:endParaRPr lang="ru-RU" sz="20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преддипломной практики определяется темой дипломного проекта (дипломной работы), а также потребностью изучения методов решения технических, экономических, творческих, управленческих и других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92519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2690336"/>
            <a:ext cx="116652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Преддипломную практику студенты проходят на выпускном курсе в организациях, соответствующих профилю подготовки специалистов.</a:t>
            </a:r>
          </a:p>
          <a:p>
            <a:pPr algn="just"/>
            <a:endParaRPr lang="ru-RU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преддипломной практики студенты выполняют отдельные работы, предусмотренные должностными обязанностями квалификационной характеристики Единого квалификационного справочника должностей служащих по соответствующей должности. В период данной практики студенты могут приниматься на работу на вакантные должности в соответствии с законодательством.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887978B-23E3-4823-980F-7EA084B2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3176"/>
            <a:ext cx="12192000" cy="2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0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B1A64C6-6F21-42DF-97FE-0455F7AF5F73}"/>
              </a:ext>
            </a:extLst>
          </p:cNvPr>
          <p:cNvSpPr/>
          <p:nvPr/>
        </p:nvSpPr>
        <p:spPr>
          <a:xfrm>
            <a:off x="119336" y="2554327"/>
            <a:ext cx="11809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Организация осуществляет проведение практики, ее документальное оформление и обеспечивает: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договоров об организации практики студентов;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приказа по организации о зачислении студентов на практику согласно договорам об организации практики студентов;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студентам необходимых условий для прохождения практики и выполнения ее программы;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инструктажа студентов по охране труда;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студентов к работам, предусмотренным программой практики.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67B51E-AD5B-488D-BBC1-05533512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12192000" cy="15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CF1C77-B102-4756-89E9-F3874DD8D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1192"/>
            <a:ext cx="12192000" cy="159021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CA390F-BD68-45EA-B1CB-C41634792D39}"/>
              </a:ext>
            </a:extLst>
          </p:cNvPr>
          <p:cNvSpPr/>
          <p:nvPr/>
        </p:nvSpPr>
        <p:spPr>
          <a:xfrm>
            <a:off x="119336" y="2564904"/>
            <a:ext cx="118813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Во время прохождения практики студент под контролем непосредственного руководителя практики от организации выполняет программу практики и отражает ход ее выполнения в дневнике прохождения практики. Форма дневника прохождения практики разрабатывается учреждением высшего образования в соответствии с программой практики.</a:t>
            </a:r>
          </a:p>
          <a:p>
            <a:pPr algn="just"/>
            <a:endParaRPr lang="ru-RU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последней недели практики студент составляет письменный отчет о выполнении программы практики. Отчет должен быть подписан студентом, непосредственным руководителем практики от организации и утвержден руководителем (заместителем руководителя) организации. По окончании практики непосредственный руководитель практики от организации оформляет письменный отзыв о прохождении практики студентом.</a:t>
            </a:r>
          </a:p>
        </p:txBody>
      </p:sp>
    </p:spTree>
    <p:extLst>
      <p:ext uri="{BB962C8B-B14F-4D97-AF65-F5344CB8AC3E}">
        <p14:creationId xmlns:p14="http://schemas.microsoft.com/office/powerpoint/2010/main" val="365410055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2665</TotalTime>
  <Words>1395</Words>
  <Application>Microsoft Office PowerPoint</Application>
  <PresentationFormat>Произвольный</PresentationFormat>
  <Paragraphs>125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HDOfficeLightV0</vt:lpstr>
      <vt:lpstr>powerpoint-template-24</vt:lpstr>
      <vt:lpstr>Презентация PowerPoint</vt:lpstr>
      <vt:lpstr>Презентация PowerPoint</vt:lpstr>
      <vt:lpstr>Презентация PowerPoint</vt:lpstr>
      <vt:lpstr>НОРМАТИВНЫЕ ДОКУМЕНТЫ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УТОЧНЕНИЕ Всем студентам необходимо было: </vt:lpstr>
      <vt:lpstr> Прошу УТОЧНИТЬ предприятие, где вы проходите практику и руководителя от кафедры</vt:lpstr>
      <vt:lpstr>Заполнение титульного листа  дневника</vt:lpstr>
      <vt:lpstr>Заполнение титульного листа  дневника</vt:lpstr>
      <vt:lpstr>Индивидуальное задание</vt:lpstr>
      <vt:lpstr>Заполнение дневника</vt:lpstr>
      <vt:lpstr>Презентация PowerPoint</vt:lpstr>
      <vt:lpstr>Заполнение дневника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bsuir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kafres</dc:creator>
  <cp:lastModifiedBy>Демидович В.К.</cp:lastModifiedBy>
  <cp:revision>173</cp:revision>
  <dcterms:created xsi:type="dcterms:W3CDTF">2010-01-25T10:02:29Z</dcterms:created>
  <dcterms:modified xsi:type="dcterms:W3CDTF">2022-10-24T14:18:28Z</dcterms:modified>
</cp:coreProperties>
</file>