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67" r:id="rId4"/>
    <p:sldId id="271" r:id="rId5"/>
    <p:sldId id="268" r:id="rId6"/>
    <p:sldId id="272" r:id="rId7"/>
    <p:sldId id="273" r:id="rId8"/>
    <p:sldId id="270" r:id="rId9"/>
    <p:sldId id="259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C00"/>
    <a:srgbClr val="47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8FEC-A11B-4FC0-9987-AABE6144E255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AA87-85CE-4EED-B6B7-E95ADD9C0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5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6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1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7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8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7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72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307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7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72407" cy="170216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Complex Object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Сложное дополнение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208787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Лихтарович</a:t>
            </a:r>
            <a:r>
              <a:rPr lang="ru-RU" dirty="0" smtClean="0"/>
              <a:t> И.И. ст. преподаватель</a:t>
            </a:r>
          </a:p>
          <a:p>
            <a:r>
              <a:rPr lang="ru-RU" dirty="0" smtClean="0"/>
              <a:t>Кафедры иностранных языков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8002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Объектный инфинитивный оборот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Complex Object)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96952"/>
            <a:ext cx="7920880" cy="31683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это </a:t>
            </a:r>
            <a:r>
              <a:rPr lang="ru-RU" dirty="0" smtClean="0"/>
              <a:t>сочетание</a:t>
            </a:r>
          </a:p>
          <a:p>
            <a:r>
              <a:rPr lang="ru-RU" b="1" dirty="0" smtClean="0"/>
              <a:t>существительного</a:t>
            </a:r>
            <a:r>
              <a:rPr lang="ru-RU" dirty="0" smtClean="0"/>
              <a:t> в общем падеже или </a:t>
            </a:r>
            <a:r>
              <a:rPr lang="ru-RU" b="1" dirty="0" smtClean="0"/>
              <a:t>личного местоимения </a:t>
            </a:r>
            <a:r>
              <a:rPr lang="ru-RU" dirty="0" smtClean="0"/>
              <a:t>в объектном падеже (</a:t>
            </a:r>
            <a:r>
              <a:rPr lang="ru-RU" dirty="0" err="1" smtClean="0"/>
              <a:t>mе</a:t>
            </a:r>
            <a:r>
              <a:rPr lang="ru-RU" dirty="0"/>
              <a:t>, </a:t>
            </a:r>
            <a:r>
              <a:rPr lang="en-US" dirty="0"/>
              <a:t>you</a:t>
            </a:r>
            <a:r>
              <a:rPr lang="ru-RU" dirty="0"/>
              <a:t>, </a:t>
            </a:r>
            <a:r>
              <a:rPr lang="en-US" dirty="0"/>
              <a:t>him</a:t>
            </a:r>
            <a:r>
              <a:rPr lang="ru-RU" dirty="0"/>
              <a:t>, </a:t>
            </a:r>
            <a:r>
              <a:rPr lang="en-US" dirty="0"/>
              <a:t>her</a:t>
            </a:r>
            <a:r>
              <a:rPr lang="ru-RU" dirty="0"/>
              <a:t>, </a:t>
            </a:r>
            <a:r>
              <a:rPr lang="en-US" dirty="0"/>
              <a:t>it</a:t>
            </a:r>
            <a:r>
              <a:rPr lang="ru-RU" dirty="0"/>
              <a:t>, </a:t>
            </a:r>
            <a:r>
              <a:rPr lang="en-US" dirty="0"/>
              <a:t>us</a:t>
            </a:r>
            <a:r>
              <a:rPr lang="ru-RU" dirty="0"/>
              <a:t>, </a:t>
            </a:r>
            <a:r>
              <a:rPr lang="en-US" dirty="0"/>
              <a:t>them</a:t>
            </a:r>
            <a:r>
              <a:rPr lang="ru-RU" dirty="0" smtClean="0"/>
              <a:t>)</a:t>
            </a:r>
          </a:p>
          <a:p>
            <a:pPr marL="68580" indent="0">
              <a:buNone/>
            </a:pPr>
            <a:r>
              <a:rPr lang="ru-RU" dirty="0"/>
              <a:t>и</a:t>
            </a:r>
            <a:endParaRPr lang="ru-RU" dirty="0" smtClean="0"/>
          </a:p>
          <a:p>
            <a:r>
              <a:rPr lang="ru-RU" b="1" dirty="0" smtClean="0"/>
              <a:t>инфинитива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720080"/>
          </a:xfrm>
        </p:spPr>
        <p:txBody>
          <a:bodyPr>
            <a:normAutofit/>
          </a:bodyPr>
          <a:lstStyle/>
          <a:p>
            <a:r>
              <a:rPr lang="ru-RU" b="1" dirty="0" smtClean="0"/>
              <a:t>Схема предложения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39248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sz="3800" dirty="0" smtClean="0"/>
              <a:t> </a:t>
            </a:r>
            <a:r>
              <a:rPr lang="ru-RU" sz="3800" dirty="0" smtClean="0"/>
              <a:t>                                                         Сложное</a:t>
            </a:r>
            <a:r>
              <a:rPr lang="en-US" sz="3800" dirty="0" smtClean="0"/>
              <a:t> </a:t>
            </a:r>
            <a:r>
              <a:rPr lang="ru-RU" sz="3800" dirty="0"/>
              <a:t>дополнение</a:t>
            </a:r>
            <a:r>
              <a:rPr lang="en-US" sz="3800" dirty="0" smtClean="0"/>
              <a:t>             </a:t>
            </a:r>
          </a:p>
          <a:p>
            <a:pPr marL="6858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                                                                                                                           </a:t>
            </a:r>
            <a:endParaRPr lang="ru-RU" sz="3800" dirty="0"/>
          </a:p>
          <a:p>
            <a:pPr marL="68580" indent="0">
              <a:buNone/>
            </a:pPr>
            <a:endParaRPr lang="ru-RU" sz="2900" dirty="0"/>
          </a:p>
          <a:p>
            <a:pPr marL="68580" indent="0">
              <a:buNone/>
            </a:pPr>
            <a:endParaRPr lang="ru-RU" sz="3800" dirty="0" smtClean="0"/>
          </a:p>
          <a:p>
            <a:pPr marL="68580" indent="0">
              <a:buNone/>
            </a:pPr>
            <a:r>
              <a:rPr lang="en-US" sz="3800" dirty="0" smtClean="0"/>
              <a:t>Subject</a:t>
            </a:r>
            <a:endParaRPr lang="en-US" sz="3800" dirty="0"/>
          </a:p>
          <a:p>
            <a:pPr marL="68580" indent="0">
              <a:buNone/>
            </a:pPr>
            <a:endParaRPr lang="en-US" sz="4000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ru-RU" sz="2900" dirty="0" smtClean="0"/>
              <a:t>     </a:t>
            </a:r>
          </a:p>
          <a:p>
            <a:pPr marL="68580" indent="0">
              <a:buNone/>
            </a:pPr>
            <a:endParaRPr lang="ru-RU" sz="2900" dirty="0" smtClean="0"/>
          </a:p>
          <a:p>
            <a:pPr marL="68580" indent="0">
              <a:buNone/>
            </a:pPr>
            <a:r>
              <a:rPr lang="ru-RU" sz="2900" dirty="0" smtClean="0"/>
              <a:t>    </a:t>
            </a:r>
            <a:r>
              <a:rPr lang="en-US" sz="2900" dirty="0" smtClean="0"/>
              <a:t>We </a:t>
            </a:r>
            <a:r>
              <a:rPr lang="ru-RU" sz="2900" dirty="0" smtClean="0"/>
              <a:t>               </a:t>
            </a:r>
            <a:r>
              <a:rPr lang="en-US" sz="2900" dirty="0" smtClean="0"/>
              <a:t>      </a:t>
            </a:r>
            <a:r>
              <a:rPr lang="ru-RU" sz="2900" dirty="0" smtClean="0"/>
              <a:t>  </a:t>
            </a:r>
            <a:r>
              <a:rPr lang="en-US" sz="2900" dirty="0" smtClean="0"/>
              <a:t>want </a:t>
            </a:r>
            <a:r>
              <a:rPr lang="ru-RU" sz="2900" dirty="0" smtClean="0"/>
              <a:t>                            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the students             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en-US" sz="2900" dirty="0"/>
              <a:t> </a:t>
            </a:r>
            <a:r>
              <a:rPr lang="en-US" sz="2900" dirty="0" smtClean="0"/>
              <a:t>     in </a:t>
            </a:r>
            <a:r>
              <a:rPr lang="en-US" sz="2900" dirty="0"/>
              <a:t>the laboratory.</a:t>
            </a:r>
          </a:p>
          <a:p>
            <a:pPr marL="68580" indent="0">
              <a:buNone/>
            </a:pPr>
            <a:r>
              <a:rPr lang="en-US" sz="2900" dirty="0" smtClean="0"/>
              <a:t>    We </a:t>
            </a:r>
            <a:r>
              <a:rPr lang="ru-RU" sz="2900" dirty="0" smtClean="0"/>
              <a:t>                </a:t>
            </a:r>
            <a:r>
              <a:rPr lang="en-US" sz="2900" dirty="0" smtClean="0"/>
              <a:t>      </a:t>
            </a:r>
            <a:r>
              <a:rPr lang="ru-RU" sz="2900" dirty="0" smtClean="0"/>
              <a:t> </a:t>
            </a:r>
            <a:r>
              <a:rPr lang="en-US" sz="2900" dirty="0"/>
              <a:t>want </a:t>
            </a:r>
            <a:r>
              <a:rPr lang="ru-RU" sz="2900" dirty="0"/>
              <a:t>                  </a:t>
            </a:r>
            <a:r>
              <a:rPr lang="ru-RU" sz="2900" dirty="0" smtClean="0"/>
              <a:t>         </a:t>
            </a:r>
            <a:r>
              <a:rPr lang="en-US" sz="2900" dirty="0" smtClean="0"/>
              <a:t>     </a:t>
            </a:r>
            <a:r>
              <a:rPr lang="ru-RU" sz="2900" dirty="0" smtClean="0"/>
              <a:t> 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them                     to work</a:t>
            </a:r>
            <a:r>
              <a:rPr lang="en-US" sz="2900" dirty="0" smtClean="0"/>
              <a:t>      in </a:t>
            </a:r>
            <a:r>
              <a:rPr lang="en-US" sz="2900" dirty="0"/>
              <a:t>the laboratory.</a:t>
            </a:r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 smtClean="0"/>
              <a:t>    We                        saw                               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the students                   work</a:t>
            </a:r>
            <a:r>
              <a:rPr lang="en-US" sz="2900" dirty="0" smtClean="0"/>
              <a:t>     </a:t>
            </a:r>
            <a:r>
              <a:rPr lang="en-US" sz="2900" dirty="0"/>
              <a:t>in the </a:t>
            </a:r>
            <a:r>
              <a:rPr lang="en-US" sz="2900" dirty="0" smtClean="0"/>
              <a:t>laboratory.</a:t>
            </a:r>
          </a:p>
          <a:p>
            <a:pPr marL="6858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We                        </a:t>
            </a:r>
            <a:r>
              <a:rPr lang="en-US" sz="2900" dirty="0"/>
              <a:t>saw                           </a:t>
            </a:r>
            <a:r>
              <a:rPr lang="en-US" sz="2900" dirty="0" smtClean="0"/>
              <a:t>         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them                          work</a:t>
            </a:r>
            <a:r>
              <a:rPr lang="en-US" sz="2900" dirty="0" smtClean="0"/>
              <a:t>  </a:t>
            </a:r>
            <a:r>
              <a:rPr lang="ru-RU" sz="2900" dirty="0" smtClean="0"/>
              <a:t> </a:t>
            </a:r>
            <a:r>
              <a:rPr lang="en-US" sz="2900" dirty="0" smtClean="0"/>
              <a:t>  in </a:t>
            </a:r>
            <a:r>
              <a:rPr lang="en-US" sz="2900" dirty="0"/>
              <a:t>the laboratory</a:t>
            </a:r>
            <a:r>
              <a:rPr lang="en-US" sz="2900" dirty="0" smtClean="0"/>
              <a:t>. </a:t>
            </a:r>
            <a:endParaRPr lang="en-US" sz="29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1719852" y="2326437"/>
            <a:ext cx="5864189" cy="2398707"/>
            <a:chOff x="1735556" y="2326437"/>
            <a:chExt cx="5864189" cy="2398707"/>
          </a:xfrm>
        </p:grpSpPr>
        <p:sp>
          <p:nvSpPr>
            <p:cNvPr id="4" name="Овал 3"/>
            <p:cNvSpPr/>
            <p:nvPr/>
          </p:nvSpPr>
          <p:spPr>
            <a:xfrm>
              <a:off x="1988467" y="2750142"/>
              <a:ext cx="1800200" cy="629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Predicate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036469" y="2745104"/>
              <a:ext cx="1656184" cy="6399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943561" y="2738533"/>
              <a:ext cx="1656184" cy="6298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(to) Infinitive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861518" y="2326437"/>
              <a:ext cx="189930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endCxn id="5" idx="0"/>
            </p:cNvCxnSpPr>
            <p:nvPr/>
          </p:nvCxnSpPr>
          <p:spPr>
            <a:xfrm>
              <a:off x="4864561" y="2326437"/>
              <a:ext cx="0" cy="418667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6760826" y="2341758"/>
              <a:ext cx="0" cy="42874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люс 23"/>
            <p:cNvSpPr/>
            <p:nvPr/>
          </p:nvSpPr>
          <p:spPr>
            <a:xfrm>
              <a:off x="1735556" y="2960742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люс 24"/>
            <p:cNvSpPr/>
            <p:nvPr/>
          </p:nvSpPr>
          <p:spPr>
            <a:xfrm>
              <a:off x="3794427" y="2953571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люс 25"/>
            <p:cNvSpPr/>
            <p:nvPr/>
          </p:nvSpPr>
          <p:spPr>
            <a:xfrm>
              <a:off x="5692653" y="2941964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065053" y="3573016"/>
              <a:ext cx="1592931" cy="11521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Существительное в общем падеже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/</a:t>
              </a: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 местоимение  в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объектном падеже</a:t>
              </a:r>
              <a:endParaRPr lang="ru-RU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4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r>
              <a:rPr lang="ru-RU" b="1" dirty="0" smtClean="0"/>
              <a:t>Сказуемое выражено: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6024133" cy="4176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глаголами,  обозначающими  </a:t>
            </a:r>
            <a:r>
              <a:rPr lang="ru-RU" b="1" i="1" dirty="0" smtClean="0"/>
              <a:t>суждение или предположение </a:t>
            </a:r>
            <a:r>
              <a:rPr lang="ru-RU" i="1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to expect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i="1" dirty="0" smtClean="0"/>
              <a:t>ожидать</a:t>
            </a:r>
            <a:r>
              <a:rPr lang="ru-RU" dirty="0" smtClean="0"/>
              <a:t>’,  </a:t>
            </a:r>
            <a:r>
              <a:rPr lang="en-US" dirty="0" smtClean="0"/>
              <a:t>to consider ‘</a:t>
            </a:r>
            <a:r>
              <a:rPr lang="ru-RU" i="1" dirty="0" smtClean="0"/>
              <a:t>считать</a:t>
            </a:r>
            <a:r>
              <a:rPr lang="ru-RU" dirty="0" smtClean="0"/>
              <a:t>’,  </a:t>
            </a:r>
            <a:r>
              <a:rPr lang="en-US" dirty="0" smtClean="0"/>
              <a:t>to think ‘</a:t>
            </a:r>
            <a:r>
              <a:rPr lang="ru-RU" i="1" dirty="0" smtClean="0"/>
              <a:t>полагать</a:t>
            </a:r>
            <a:r>
              <a:rPr lang="ru-RU" dirty="0" smtClean="0"/>
              <a:t>’, </a:t>
            </a:r>
            <a:r>
              <a:rPr lang="en-US" dirty="0" smtClean="0"/>
              <a:t>to suppose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i="1" dirty="0" smtClean="0"/>
              <a:t>предполагать</a:t>
            </a:r>
            <a:r>
              <a:rPr lang="ru-RU" dirty="0" smtClean="0"/>
              <a:t>’,  </a:t>
            </a:r>
            <a:r>
              <a:rPr lang="en-US" dirty="0" smtClean="0"/>
              <a:t>to know ‘</a:t>
            </a:r>
            <a:r>
              <a:rPr lang="ru-RU" i="1" dirty="0" smtClean="0"/>
              <a:t>знать</a:t>
            </a:r>
            <a:r>
              <a:rPr lang="ru-RU" dirty="0" smtClean="0"/>
              <a:t>’,  </a:t>
            </a:r>
            <a:r>
              <a:rPr lang="en-US" dirty="0" smtClean="0"/>
              <a:t>to believe ‘</a:t>
            </a:r>
            <a:r>
              <a:rPr lang="ru-RU" i="1" dirty="0" smtClean="0"/>
              <a:t>полагать</a:t>
            </a:r>
            <a:r>
              <a:rPr lang="ru-RU" dirty="0" smtClean="0"/>
              <a:t>’  и  др.</a:t>
            </a:r>
          </a:p>
          <a:p>
            <a:r>
              <a:rPr lang="ru-RU" dirty="0" smtClean="0"/>
              <a:t>глаголами,  обозначающими  </a:t>
            </a:r>
            <a:r>
              <a:rPr lang="ru-RU" b="1" i="1" dirty="0"/>
              <a:t>желание  и  волеизъявление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want</a:t>
            </a:r>
            <a:r>
              <a:rPr lang="ru-RU" dirty="0"/>
              <a:t> </a:t>
            </a:r>
            <a:r>
              <a:rPr lang="ru-RU" dirty="0" smtClean="0"/>
              <a:t>‘</a:t>
            </a:r>
            <a:r>
              <a:rPr lang="ru-RU" i="1" dirty="0"/>
              <a:t>хотеть</a:t>
            </a:r>
            <a:r>
              <a:rPr lang="ru-RU" dirty="0"/>
              <a:t>’,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wish</a:t>
            </a:r>
            <a:r>
              <a:rPr lang="ru-RU" dirty="0"/>
              <a:t> ‘</a:t>
            </a:r>
            <a:r>
              <a:rPr lang="ru-RU" i="1" dirty="0"/>
              <a:t>желать</a:t>
            </a:r>
            <a:r>
              <a:rPr lang="ru-RU" dirty="0" smtClean="0"/>
              <a:t>’ </a:t>
            </a:r>
            <a:r>
              <a:rPr lang="ru-RU" dirty="0"/>
              <a:t>и  др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глаголами</a:t>
            </a:r>
            <a:r>
              <a:rPr lang="ru-RU" dirty="0"/>
              <a:t>,  обозначающими </a:t>
            </a:r>
            <a:r>
              <a:rPr lang="ru-RU" b="1" i="1" dirty="0" smtClean="0"/>
              <a:t>чувственное  </a:t>
            </a:r>
            <a:r>
              <a:rPr lang="ru-RU" b="1" i="1" dirty="0"/>
              <a:t>восприятие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en-US" dirty="0" smtClean="0"/>
              <a:t>to </a:t>
            </a:r>
            <a:r>
              <a:rPr lang="en-US" dirty="0"/>
              <a:t>see ‘</a:t>
            </a:r>
            <a:r>
              <a:rPr lang="ru-RU" i="1" dirty="0"/>
              <a:t>видеть</a:t>
            </a:r>
            <a:r>
              <a:rPr lang="ru-RU" dirty="0"/>
              <a:t>’,  </a:t>
            </a:r>
            <a:r>
              <a:rPr lang="en-US" dirty="0"/>
              <a:t>to hear </a:t>
            </a:r>
            <a:r>
              <a:rPr lang="en-US" dirty="0" smtClean="0"/>
              <a:t>‘</a:t>
            </a:r>
            <a:r>
              <a:rPr lang="ru-RU" i="1" dirty="0"/>
              <a:t>слышать</a:t>
            </a:r>
            <a:r>
              <a:rPr lang="ru-RU" dirty="0"/>
              <a:t>’,  </a:t>
            </a:r>
            <a:r>
              <a:rPr lang="en-US" dirty="0"/>
              <a:t>to watch ‘</a:t>
            </a:r>
            <a:r>
              <a:rPr lang="ru-RU" i="1" dirty="0"/>
              <a:t>наблюдать</a:t>
            </a:r>
            <a:r>
              <a:rPr lang="ru-RU" dirty="0"/>
              <a:t>’, </a:t>
            </a:r>
            <a:r>
              <a:rPr lang="en-US" dirty="0"/>
              <a:t>to notice ‘</a:t>
            </a:r>
            <a:r>
              <a:rPr lang="ru-RU" i="1" dirty="0"/>
              <a:t>замечать</a:t>
            </a:r>
            <a:r>
              <a:rPr lang="ru-RU" dirty="0"/>
              <a:t>’,  </a:t>
            </a:r>
            <a:r>
              <a:rPr lang="en-US" dirty="0"/>
              <a:t>to observe </a:t>
            </a:r>
            <a:r>
              <a:rPr lang="en-US" dirty="0" smtClean="0"/>
              <a:t>‘</a:t>
            </a:r>
            <a:r>
              <a:rPr lang="ru-RU" i="1" dirty="0"/>
              <a:t>наблюдать</a:t>
            </a:r>
            <a:r>
              <a:rPr lang="ru-RU" dirty="0"/>
              <a:t>’,  </a:t>
            </a:r>
            <a:r>
              <a:rPr lang="en-US" dirty="0"/>
              <a:t>to feel ‘</a:t>
            </a:r>
            <a:r>
              <a:rPr lang="ru-RU" i="1" dirty="0"/>
              <a:t>чувствовать</a:t>
            </a:r>
            <a:r>
              <a:rPr lang="ru-RU" dirty="0"/>
              <a:t>’  и 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6707701" y="4450029"/>
            <a:ext cx="251722" cy="1332099"/>
          </a:xfrm>
          <a:prstGeom prst="rightArrowCallout">
            <a:avLst>
              <a:gd name="adj1" fmla="val 25000"/>
              <a:gd name="adj2" fmla="val 50653"/>
              <a:gd name="adj3" fmla="val 25000"/>
              <a:gd name="adj4" fmla="val 31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6698916" y="1988840"/>
            <a:ext cx="251722" cy="2232248"/>
          </a:xfrm>
          <a:prstGeom prst="rightArrowCallout">
            <a:avLst>
              <a:gd name="adj1" fmla="val 25000"/>
              <a:gd name="adj2" fmla="val 50653"/>
              <a:gd name="adj3" fmla="val 25000"/>
              <a:gd name="adj4" fmla="val 31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26940" y="2636912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Infinitive</a:t>
            </a:r>
            <a:endParaRPr lang="ru-RU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7020272" y="4639225"/>
            <a:ext cx="1584176" cy="936104"/>
            <a:chOff x="7020272" y="4639225"/>
            <a:chExt cx="1584176" cy="93610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020272" y="4639225"/>
              <a:ext cx="1584176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to </a:t>
              </a:r>
              <a:r>
                <a:rPr lang="en-US" dirty="0"/>
                <a:t>Infinitive</a:t>
              </a:r>
              <a:endParaRPr lang="ru-RU" dirty="0"/>
            </a:p>
            <a:p>
              <a:pPr algn="ctr"/>
              <a:endParaRPr lang="ru-RU" dirty="0"/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7204003" y="4994423"/>
              <a:ext cx="260412" cy="243313"/>
              <a:chOff x="7558616" y="1745527"/>
              <a:chExt cx="260412" cy="243313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558616" y="1745527"/>
                <a:ext cx="253744" cy="243313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7558616" y="1745527"/>
                <a:ext cx="260412" cy="243313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55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7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2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25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25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r>
              <a:rPr lang="ru-RU" b="1" dirty="0" smtClean="0"/>
              <a:t>Перевод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32048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 smtClean="0"/>
              <a:t>Придаточным </a:t>
            </a:r>
            <a:r>
              <a:rPr lang="ru-RU" dirty="0"/>
              <a:t>дополнительным предложением с союзами </a:t>
            </a:r>
            <a:r>
              <a:rPr lang="ru-RU" dirty="0" smtClean="0"/>
              <a:t>ЧТО</a:t>
            </a:r>
            <a:r>
              <a:rPr lang="ru-RU" dirty="0"/>
              <a:t>, ЧТОБЫ,  КАК.  </a:t>
            </a:r>
            <a:r>
              <a:rPr lang="ru-RU" dirty="0" smtClean="0"/>
              <a:t>При этом дополнение становится подлежащим</a:t>
            </a:r>
            <a:r>
              <a:rPr lang="ru-RU" dirty="0"/>
              <a:t>,  а </a:t>
            </a:r>
            <a:r>
              <a:rPr lang="ru-RU" dirty="0" smtClean="0"/>
              <a:t>инфинитив </a:t>
            </a:r>
            <a:r>
              <a:rPr lang="ru-RU" dirty="0"/>
              <a:t>– </a:t>
            </a:r>
            <a:r>
              <a:rPr lang="ru-RU" dirty="0" smtClean="0"/>
              <a:t>сказуемым придаточного предложения</a:t>
            </a:r>
            <a:r>
              <a:rPr lang="ru-RU" dirty="0"/>
              <a:t>. </a:t>
            </a:r>
            <a:endParaRPr lang="en-US" dirty="0" smtClean="0"/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/>
              <a:t> I </a:t>
            </a:r>
            <a:r>
              <a:rPr lang="ru-RU" dirty="0" err="1"/>
              <a:t>wanted</a:t>
            </a:r>
            <a:r>
              <a:rPr lang="ru-RU" dirty="0"/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them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repeat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experiment</a:t>
            </a:r>
            <a:r>
              <a:rPr lang="ru-RU" dirty="0" smtClean="0"/>
              <a:t>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Я </a:t>
            </a:r>
            <a:r>
              <a:rPr lang="ru-RU" dirty="0"/>
              <a:t>хотел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b="1" dirty="0" smtClean="0"/>
              <a:t>чтобы </a:t>
            </a:r>
            <a:r>
              <a:rPr lang="ru-RU" b="1" dirty="0"/>
              <a:t>они повторили </a:t>
            </a:r>
            <a:r>
              <a:rPr lang="ru-RU" dirty="0" smtClean="0"/>
              <a:t>эксперимент.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noticed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the mixture change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/>
              <a:t>its </a:t>
            </a:r>
            <a:r>
              <a:rPr lang="en-US" dirty="0" err="1"/>
              <a:t>colour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Мы </a:t>
            </a:r>
            <a:r>
              <a:rPr lang="ru-RU" dirty="0"/>
              <a:t>заметили, </a:t>
            </a:r>
            <a:r>
              <a:rPr lang="ru-RU" b="1" dirty="0"/>
              <a:t>что смесь изменила</a:t>
            </a:r>
            <a:r>
              <a:rPr lang="ru-RU" dirty="0"/>
              <a:t> свой цвет.</a:t>
            </a:r>
          </a:p>
          <a:p>
            <a:pPr marL="68580" indent="0">
              <a:buNone/>
            </a:pP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4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r>
              <a:rPr lang="ru-RU" b="1" dirty="0"/>
              <a:t>Сказуемое выражено: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2060848"/>
            <a:ext cx="5832647" cy="377178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глаголами,  обозначающими  </a:t>
            </a:r>
            <a:r>
              <a:rPr lang="ru-RU" b="1" i="1" dirty="0"/>
              <a:t>требование</a:t>
            </a:r>
            <a:r>
              <a:rPr lang="ru-RU" b="1" dirty="0"/>
              <a:t>,  </a:t>
            </a:r>
            <a:r>
              <a:rPr lang="ru-RU" b="1" i="1" dirty="0"/>
              <a:t>просьбу</a:t>
            </a:r>
            <a:r>
              <a:rPr lang="ru-RU" b="1" dirty="0"/>
              <a:t>  или  </a:t>
            </a:r>
            <a:r>
              <a:rPr lang="ru-RU" b="1" i="1" dirty="0"/>
              <a:t>разрешение</a:t>
            </a:r>
            <a:r>
              <a:rPr lang="ru-RU" b="1" dirty="0"/>
              <a:t>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allow</a:t>
            </a:r>
            <a:r>
              <a:rPr lang="ru-RU" dirty="0"/>
              <a:t> ‘</a:t>
            </a:r>
            <a:r>
              <a:rPr lang="ru-RU" i="1" dirty="0"/>
              <a:t>разрешать</a:t>
            </a:r>
            <a:r>
              <a:rPr lang="ru-RU" dirty="0"/>
              <a:t>’</a:t>
            </a:r>
            <a:r>
              <a:rPr lang="en-US" dirty="0"/>
              <a:t>,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order</a:t>
            </a:r>
            <a:r>
              <a:rPr lang="ru-RU" dirty="0" smtClean="0"/>
              <a:t> </a:t>
            </a:r>
            <a:r>
              <a:rPr lang="ru-RU" dirty="0"/>
              <a:t>‘</a:t>
            </a:r>
            <a:r>
              <a:rPr lang="ru-RU" i="1" dirty="0"/>
              <a:t>приказать</a:t>
            </a:r>
            <a:r>
              <a:rPr lang="ru-RU" dirty="0"/>
              <a:t>’,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cause</a:t>
            </a:r>
            <a:r>
              <a:rPr lang="ru-RU" dirty="0"/>
              <a:t>  ‘</a:t>
            </a:r>
            <a:r>
              <a:rPr lang="ru-RU" i="1" dirty="0"/>
              <a:t>заставлять</a:t>
            </a:r>
            <a:r>
              <a:rPr lang="ru-RU" dirty="0"/>
              <a:t>’, </a:t>
            </a:r>
            <a:r>
              <a:rPr lang="en-US" dirty="0" smtClean="0"/>
              <a:t>to permit </a:t>
            </a:r>
            <a:r>
              <a:rPr lang="ru-RU" dirty="0"/>
              <a:t>‘</a:t>
            </a:r>
            <a:r>
              <a:rPr lang="ru-RU" i="1" dirty="0"/>
              <a:t>разрешать</a:t>
            </a:r>
            <a:r>
              <a:rPr lang="ru-RU" dirty="0"/>
              <a:t>’</a:t>
            </a:r>
            <a:r>
              <a:rPr lang="en-US" dirty="0" smtClean="0"/>
              <a:t>, to enable </a:t>
            </a:r>
            <a:r>
              <a:rPr lang="ru-RU" dirty="0" smtClean="0"/>
              <a:t>‘</a:t>
            </a:r>
            <a:r>
              <a:rPr lang="ru-RU" i="1" dirty="0" smtClean="0"/>
              <a:t>давать возможность</a:t>
            </a:r>
            <a:r>
              <a:rPr lang="ru-RU" dirty="0" smtClean="0"/>
              <a:t>’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и др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make</a:t>
            </a:r>
            <a:r>
              <a:rPr lang="ru-RU" dirty="0"/>
              <a:t> ‘</a:t>
            </a:r>
            <a:r>
              <a:rPr lang="ru-RU" i="1" dirty="0"/>
              <a:t>заставлять</a:t>
            </a:r>
            <a:r>
              <a:rPr lang="ru-RU" dirty="0"/>
              <a:t>’,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let</a:t>
            </a:r>
            <a:r>
              <a:rPr lang="ru-RU" dirty="0"/>
              <a:t> ‘</a:t>
            </a:r>
            <a:r>
              <a:rPr lang="ru-RU" i="1" dirty="0"/>
              <a:t>позволять</a:t>
            </a:r>
            <a:r>
              <a:rPr lang="ru-RU" dirty="0"/>
              <a:t>’, </a:t>
            </a: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6662392" y="2204864"/>
            <a:ext cx="251722" cy="2232248"/>
          </a:xfrm>
          <a:prstGeom prst="rightArrowCallout">
            <a:avLst>
              <a:gd name="adj1" fmla="val 25000"/>
              <a:gd name="adj2" fmla="val 50653"/>
              <a:gd name="adj3" fmla="val 25000"/>
              <a:gd name="adj4" fmla="val 3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20272" y="2852936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Infinitive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6662392" y="4790788"/>
            <a:ext cx="251722" cy="878660"/>
          </a:xfrm>
          <a:prstGeom prst="rightArrowCallout">
            <a:avLst>
              <a:gd name="adj1" fmla="val 25000"/>
              <a:gd name="adj2" fmla="val 50653"/>
              <a:gd name="adj3" fmla="val 25000"/>
              <a:gd name="adj4" fmla="val 3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7020272" y="4762066"/>
            <a:ext cx="1584176" cy="936104"/>
            <a:chOff x="7020272" y="4762066"/>
            <a:chExt cx="1584176" cy="93610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020272" y="4762066"/>
              <a:ext cx="1584176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to </a:t>
              </a:r>
              <a:r>
                <a:rPr lang="en-US" dirty="0"/>
                <a:t>Infinitive</a:t>
              </a:r>
              <a:endParaRPr lang="ru-RU" dirty="0"/>
            </a:p>
            <a:p>
              <a:pPr algn="ctr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7173597" y="5108461"/>
              <a:ext cx="260412" cy="243313"/>
              <a:chOff x="7558616" y="1745527"/>
              <a:chExt cx="260412" cy="24331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558616" y="1745527"/>
                <a:ext cx="253744" cy="243313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7558616" y="1745527"/>
                <a:ext cx="260412" cy="243313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926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75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3915797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Простым предложением.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pressure</a:t>
            </a:r>
            <a:r>
              <a:rPr lang="ru-RU" dirty="0"/>
              <a:t> </a:t>
            </a:r>
            <a:r>
              <a:rPr lang="ru-RU" dirty="0" err="1"/>
              <a:t>causes</a:t>
            </a:r>
            <a:r>
              <a:rPr lang="ru-RU" dirty="0"/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ice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melt</a:t>
            </a:r>
            <a:r>
              <a:rPr lang="ru-RU" dirty="0"/>
              <a:t>. </a:t>
            </a:r>
          </a:p>
          <a:p>
            <a:pPr marL="68580" indent="0">
              <a:buNone/>
            </a:pPr>
            <a:r>
              <a:rPr lang="ru-RU" dirty="0" smtClean="0"/>
              <a:t>   Давление </a:t>
            </a:r>
            <a:r>
              <a:rPr lang="ru-RU" dirty="0"/>
              <a:t>заставляет </a:t>
            </a:r>
            <a:r>
              <a:rPr lang="ru-RU" b="1" dirty="0"/>
              <a:t>лед таять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made</a:t>
            </a:r>
            <a:r>
              <a:rPr lang="ru-RU" dirty="0"/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us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check</a:t>
            </a:r>
            <a:r>
              <a:rPr lang="ru-RU" dirty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results</a:t>
            </a:r>
            <a:r>
              <a:rPr lang="ru-RU" dirty="0" smtClean="0"/>
              <a:t>. </a:t>
            </a:r>
          </a:p>
          <a:p>
            <a:pPr marL="68580" indent="0">
              <a:buNone/>
            </a:pPr>
            <a:r>
              <a:rPr lang="ru-RU" dirty="0" smtClean="0"/>
              <a:t>   Они </a:t>
            </a:r>
            <a:r>
              <a:rPr lang="ru-RU" dirty="0"/>
              <a:t>заставили </a:t>
            </a:r>
            <a:r>
              <a:rPr lang="ru-RU" b="1" dirty="0"/>
              <a:t>нас проверить </a:t>
            </a:r>
            <a:r>
              <a:rPr lang="ru-RU" dirty="0" smtClean="0"/>
              <a:t>результаты.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93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692696"/>
            <a:ext cx="7647833" cy="720080"/>
          </a:xfrm>
        </p:spPr>
        <p:txBody>
          <a:bodyPr>
            <a:noAutofit/>
          </a:bodyPr>
          <a:lstStyle/>
          <a:p>
            <a:r>
              <a:rPr lang="en-US" sz="2400" b="1" i="1" dirty="0"/>
              <a:t>Open the brackets and use the Complex </a:t>
            </a:r>
            <a:r>
              <a:rPr lang="en-US" sz="2400" b="1" i="1" dirty="0" smtClean="0"/>
              <a:t>Object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6192688" cy="46805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We wish (</a:t>
            </a:r>
            <a:r>
              <a:rPr lang="en-US" b="1" dirty="0" smtClean="0"/>
              <a:t>you, carry out</a:t>
            </a:r>
            <a:r>
              <a:rPr lang="en-US" dirty="0" smtClean="0"/>
              <a:t>) this research work.</a:t>
            </a:r>
            <a:endParaRPr lang="ru-RU" dirty="0" smtClean="0"/>
          </a:p>
          <a:p>
            <a:pPr lvl="0"/>
            <a:r>
              <a:rPr lang="en-US" dirty="0" smtClean="0"/>
              <a:t>They watched (</a:t>
            </a:r>
            <a:r>
              <a:rPr lang="en-US" b="1" dirty="0" smtClean="0"/>
              <a:t>the temperature, rise</a:t>
            </a:r>
            <a:r>
              <a:rPr lang="en-US" dirty="0" smtClean="0"/>
              <a:t>). </a:t>
            </a:r>
            <a:endParaRPr lang="ru-RU" dirty="0" smtClean="0"/>
          </a:p>
          <a:p>
            <a:r>
              <a:rPr lang="en-US" dirty="0" smtClean="0"/>
              <a:t>We want (</a:t>
            </a:r>
            <a:r>
              <a:rPr lang="en-US" b="1" dirty="0" smtClean="0"/>
              <a:t>they, take part</a:t>
            </a:r>
            <a:r>
              <a:rPr lang="en-US" dirty="0" smtClean="0"/>
              <a:t>) in this conference.</a:t>
            </a:r>
            <a:endParaRPr lang="ru-RU" dirty="0" smtClean="0"/>
          </a:p>
          <a:p>
            <a:r>
              <a:rPr lang="en-US" dirty="0" smtClean="0"/>
              <a:t>Attractive forces make (</a:t>
            </a:r>
            <a:r>
              <a:rPr lang="en-US" b="1" dirty="0" smtClean="0"/>
              <a:t>molecules, collide</a:t>
            </a:r>
            <a:r>
              <a:rPr lang="en-US" dirty="0" smtClean="0"/>
              <a:t>). </a:t>
            </a:r>
            <a:endParaRPr lang="ru-RU" dirty="0" smtClean="0"/>
          </a:p>
          <a:p>
            <a:r>
              <a:rPr lang="en-US" dirty="0" smtClean="0"/>
              <a:t>We know (</a:t>
            </a:r>
            <a:r>
              <a:rPr lang="en-US" b="1" dirty="0" smtClean="0"/>
              <a:t>gravity,  act</a:t>
            </a:r>
            <a:r>
              <a:rPr lang="en-US" dirty="0" smtClean="0"/>
              <a:t>) on every particle of a body. </a:t>
            </a:r>
            <a:endParaRPr lang="ru-RU" dirty="0" smtClean="0"/>
          </a:p>
          <a:p>
            <a:r>
              <a:rPr lang="en-US" dirty="0" smtClean="0"/>
              <a:t>I heard (</a:t>
            </a:r>
            <a:r>
              <a:rPr lang="en-US" b="1" dirty="0" smtClean="0"/>
              <a:t>he, speak</a:t>
            </a:r>
            <a:r>
              <a:rPr lang="en-US" dirty="0" smtClean="0"/>
              <a:t>)at the meeting.</a:t>
            </a:r>
            <a:endParaRPr lang="ru-RU" dirty="0" smtClean="0"/>
          </a:p>
          <a:p>
            <a:r>
              <a:rPr lang="en-US" dirty="0" smtClean="0"/>
              <a:t>We expect (</a:t>
            </a:r>
            <a:r>
              <a:rPr lang="en-US" b="1" dirty="0" smtClean="0"/>
              <a:t>you, show</a:t>
            </a:r>
            <a:r>
              <a:rPr lang="en-US" dirty="0" smtClean="0"/>
              <a:t>) good results.</a:t>
            </a:r>
            <a:endParaRPr lang="ru-RU" dirty="0" smtClean="0"/>
          </a:p>
          <a:p>
            <a:r>
              <a:rPr lang="en-US" dirty="0" smtClean="0"/>
              <a:t> We thought (</a:t>
            </a:r>
            <a:r>
              <a:rPr lang="en-US" b="1" dirty="0" smtClean="0"/>
              <a:t>he, have taken part</a:t>
            </a:r>
            <a:r>
              <a:rPr lang="en-US" dirty="0" smtClean="0"/>
              <a:t>) in their experiment. </a:t>
            </a:r>
            <a:endParaRPr lang="ru-RU" dirty="0" smtClean="0"/>
          </a:p>
          <a:p>
            <a:pPr lvl="0"/>
            <a:r>
              <a:rPr lang="en-US" dirty="0" smtClean="0"/>
              <a:t>We wish (</a:t>
            </a:r>
            <a:r>
              <a:rPr lang="en-US" b="1" dirty="0" smtClean="0"/>
              <a:t>they, carry</a:t>
            </a:r>
            <a:r>
              <a:rPr lang="en-US" dirty="0" smtClean="0"/>
              <a:t>) out their research work.</a:t>
            </a:r>
          </a:p>
          <a:p>
            <a:r>
              <a:rPr lang="en-US" dirty="0" smtClean="0"/>
              <a:t>I heard (</a:t>
            </a:r>
            <a:r>
              <a:rPr lang="en-US" b="1" dirty="0" smtClean="0"/>
              <a:t>she, deliver</a:t>
            </a:r>
            <a:r>
              <a:rPr lang="en-US" dirty="0" smtClean="0"/>
              <a:t>) lectures on chemistry.</a:t>
            </a:r>
            <a:endParaRPr lang="ru-RU" dirty="0" smtClean="0"/>
          </a:p>
          <a:p>
            <a:pPr marL="68580" lv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58407" y="1628800"/>
            <a:ext cx="195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you to carry out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1238" y="1927978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the temperature rise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1278" y="2362480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them to take part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0739" y="2652266"/>
            <a:ext cx="2137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molecules collide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09050" y="3105238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gravity to act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01107" y="3528985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him speak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9213" y="3898317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you to show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95402" y="4517949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him to have taken part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03439" y="4891899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them to carry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15749" y="5234025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her deliver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5040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Translate the sentences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68052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/>
              <a:t>We know electrons to travel from the cathode to the anode. </a:t>
            </a:r>
            <a:endParaRPr lang="ru-RU" sz="2900" b="1" dirty="0" smtClean="0"/>
          </a:p>
          <a:p>
            <a:pPr marL="68580" indent="0">
              <a:buNone/>
            </a:pPr>
            <a:r>
              <a:rPr lang="en-US" sz="2900" i="1" dirty="0" err="1" smtClean="0">
                <a:solidFill>
                  <a:schemeClr val="accent1">
                    <a:lumMod val="75000"/>
                  </a:schemeClr>
                </a:solidFill>
              </a:rPr>
              <a:t>Мы</a:t>
            </a:r>
            <a:r>
              <a:rPr lang="en-US" sz="2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знаем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что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электроны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переходят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от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катода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 к </a:t>
            </a:r>
            <a:r>
              <a:rPr lang="en-US" sz="2900" i="1" dirty="0" err="1">
                <a:solidFill>
                  <a:schemeClr val="accent1">
                    <a:lumMod val="75000"/>
                  </a:schemeClr>
                </a:solidFill>
              </a:rPr>
              <a:t>аноду</a:t>
            </a: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900" dirty="0"/>
              <a:t> </a:t>
            </a:r>
            <a:endParaRPr lang="ru-RU" sz="2900" dirty="0"/>
          </a:p>
          <a:p>
            <a:r>
              <a:rPr lang="ru-RU" sz="2900" b="1" dirty="0" smtClean="0"/>
              <a:t>I </a:t>
            </a:r>
            <a:r>
              <a:rPr lang="ru-RU" sz="2900" b="1" dirty="0" err="1"/>
              <a:t>felt</a:t>
            </a:r>
            <a:r>
              <a:rPr lang="ru-RU" sz="2900" b="1" dirty="0"/>
              <a:t>  </a:t>
            </a:r>
            <a:r>
              <a:rPr lang="ru-RU" sz="2900" b="1" dirty="0" err="1"/>
              <a:t>the</a:t>
            </a:r>
            <a:r>
              <a:rPr lang="ru-RU" sz="2900" b="1" dirty="0"/>
              <a:t> </a:t>
            </a:r>
            <a:r>
              <a:rPr lang="ru-RU" sz="2900" b="1" dirty="0" err="1"/>
              <a:t>temperature</a:t>
            </a:r>
            <a:r>
              <a:rPr lang="ru-RU" sz="2900" b="1" dirty="0"/>
              <a:t> </a:t>
            </a:r>
            <a:r>
              <a:rPr lang="ru-RU" sz="2900" b="1" dirty="0" err="1" smtClean="0"/>
              <a:t>fall</a:t>
            </a:r>
            <a:r>
              <a:rPr lang="ru-RU" sz="2900" b="1" dirty="0" smtClean="0"/>
              <a:t>.  </a:t>
            </a:r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Я почувствовал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, что температура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упала.</a:t>
            </a:r>
            <a:r>
              <a:rPr lang="ru-RU" sz="2900" dirty="0" smtClean="0"/>
              <a:t> </a:t>
            </a:r>
          </a:p>
          <a:p>
            <a:r>
              <a:rPr lang="ru-RU" sz="2900" b="1" dirty="0" err="1"/>
              <a:t>We</a:t>
            </a:r>
            <a:r>
              <a:rPr lang="ru-RU" sz="2900" b="1" dirty="0"/>
              <a:t> </a:t>
            </a:r>
            <a:r>
              <a:rPr lang="ru-RU" sz="2900" b="1" dirty="0" err="1" smtClean="0"/>
              <a:t>expect</a:t>
            </a:r>
            <a:r>
              <a:rPr lang="ru-RU" sz="2900" b="1" dirty="0" smtClean="0"/>
              <a:t> </a:t>
            </a:r>
            <a:r>
              <a:rPr lang="ru-RU" sz="2900" b="1" dirty="0" err="1"/>
              <a:t>the</a:t>
            </a:r>
            <a:r>
              <a:rPr lang="ru-RU" sz="2900" b="1" dirty="0"/>
              <a:t> </a:t>
            </a:r>
            <a:r>
              <a:rPr lang="ru-RU" sz="2900" b="1" dirty="0" err="1"/>
              <a:t>results</a:t>
            </a:r>
            <a:r>
              <a:rPr lang="ru-RU" sz="2900" b="1" dirty="0"/>
              <a:t> </a:t>
            </a:r>
            <a:r>
              <a:rPr lang="ru-RU" sz="2900" b="1" dirty="0" err="1"/>
              <a:t>to</a:t>
            </a:r>
            <a:r>
              <a:rPr lang="ru-RU" sz="2900" b="1" dirty="0"/>
              <a:t> </a:t>
            </a:r>
            <a:r>
              <a:rPr lang="ru-RU" sz="2900" b="1" dirty="0" err="1" smtClean="0"/>
              <a:t>change</a:t>
            </a:r>
            <a:r>
              <a:rPr lang="ru-RU" sz="2900" b="1" dirty="0" smtClean="0"/>
              <a:t>. </a:t>
            </a:r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Мы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ожидаем, что результаты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изменятся.</a:t>
            </a:r>
          </a:p>
          <a:p>
            <a:r>
              <a:rPr lang="en-US" sz="2900" b="1" dirty="0"/>
              <a:t>Gravity causes bodies to fall to the </a:t>
            </a:r>
            <a:r>
              <a:rPr lang="en-US" sz="2900" b="1" dirty="0" smtClean="0"/>
              <a:t>earth</a:t>
            </a:r>
            <a:r>
              <a:rPr lang="ru-RU" sz="2900" b="1" dirty="0" smtClean="0"/>
              <a:t>. </a:t>
            </a:r>
            <a:r>
              <a:rPr lang="en-US" sz="2900" b="1" dirty="0" smtClean="0"/>
              <a:t> </a:t>
            </a:r>
            <a:endParaRPr lang="ru-RU" sz="2900" b="1" dirty="0" smtClean="0"/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Гравитация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заставляет тела падать на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землю. </a:t>
            </a:r>
          </a:p>
          <a:p>
            <a:r>
              <a:rPr lang="ru-RU" sz="2900" dirty="0" smtClean="0"/>
              <a:t> </a:t>
            </a:r>
            <a:r>
              <a:rPr lang="en-US" sz="2900" b="1" dirty="0"/>
              <a:t>We know </a:t>
            </a:r>
            <a:r>
              <a:rPr lang="en-US" sz="2900" b="1" dirty="0" smtClean="0"/>
              <a:t>this </a:t>
            </a:r>
            <a:r>
              <a:rPr lang="en-US" sz="2900" b="1" dirty="0"/>
              <a:t>phenomenon to be very common </a:t>
            </a:r>
            <a:r>
              <a:rPr lang="ru-RU" sz="2900" b="1" dirty="0" smtClean="0"/>
              <a:t>. </a:t>
            </a:r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Мы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знаем, что это явление широко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распространено. </a:t>
            </a:r>
          </a:p>
          <a:p>
            <a:r>
              <a:rPr lang="en-US" sz="2900" b="1" dirty="0"/>
              <a:t>We know gravity to pull on every particle of a body. </a:t>
            </a:r>
            <a:endParaRPr lang="ru-RU" sz="2900" b="1" dirty="0" smtClean="0"/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Мы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знаем, что земное притяжение действует на каждую частицу тела.</a:t>
            </a:r>
            <a:r>
              <a:rPr lang="ru-RU" sz="2900" dirty="0"/>
              <a:t> </a:t>
            </a:r>
          </a:p>
          <a:p>
            <a:r>
              <a:rPr lang="en-US" sz="2900" b="1" dirty="0" smtClean="0"/>
              <a:t>We </a:t>
            </a:r>
            <a:r>
              <a:rPr lang="en-US" sz="2900" b="1" dirty="0"/>
              <a:t>saw  the students work in the </a:t>
            </a:r>
            <a:r>
              <a:rPr lang="en-US" sz="2900" b="1" dirty="0" smtClean="0"/>
              <a:t>laboratory</a:t>
            </a:r>
            <a:r>
              <a:rPr lang="ru-RU" sz="2900" b="1" dirty="0" smtClean="0"/>
              <a:t>. </a:t>
            </a:r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Мы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видели,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студенты работают в 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лаборатории.</a:t>
            </a:r>
            <a:r>
              <a:rPr lang="ru-RU" sz="2900" dirty="0" smtClean="0"/>
              <a:t> </a:t>
            </a:r>
          </a:p>
          <a:p>
            <a:r>
              <a:rPr lang="en-US" sz="2900" b="1" dirty="0"/>
              <a:t>They consider us to have made the experiment. </a:t>
            </a:r>
            <a:endParaRPr lang="ru-RU" sz="2900" b="1" dirty="0" smtClean="0"/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Они </a:t>
            </a:r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полагают, что мы провели эксперимент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2900" b="1" dirty="0" smtClean="0"/>
              <a:t>The engineer made the operator raise the temperature. </a:t>
            </a:r>
            <a:endParaRPr lang="ru-RU" sz="2900" b="1" dirty="0" smtClean="0"/>
          </a:p>
          <a:p>
            <a:pPr marL="68580" indent="0"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Инженер заставил рабочего повысить температуру.</a:t>
            </a:r>
          </a:p>
          <a:p>
            <a:endParaRPr lang="ru-RU" sz="2900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1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Complex Objec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547</Words>
  <Application>Microsoft Office PowerPoint</Application>
  <PresentationFormat>Экран (4:3)</PresentationFormat>
  <Paragraphs>120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Complex Object</vt:lpstr>
      <vt:lpstr>Объектный инфинитивный оборот (Complex Object)</vt:lpstr>
      <vt:lpstr>Схема предложения</vt:lpstr>
      <vt:lpstr>Сказуемое выражено:</vt:lpstr>
      <vt:lpstr>Перевод </vt:lpstr>
      <vt:lpstr>Сказуемое выражено:</vt:lpstr>
      <vt:lpstr>Перевод</vt:lpstr>
      <vt:lpstr>Open the brackets and use the Complex Object</vt:lpstr>
      <vt:lpstr>Translate the sentences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Object</dc:title>
  <dc:creator>Admin</dc:creator>
  <cp:lastModifiedBy>Asus</cp:lastModifiedBy>
  <cp:revision>64</cp:revision>
  <dcterms:created xsi:type="dcterms:W3CDTF">2015-10-25T20:58:05Z</dcterms:created>
  <dcterms:modified xsi:type="dcterms:W3CDTF">2017-02-23T21:34:44Z</dcterms:modified>
</cp:coreProperties>
</file>