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707" r:id="rId5"/>
    <p:sldMasterId id="2147483722" r:id="rId6"/>
    <p:sldMasterId id="2147483753" r:id="rId7"/>
    <p:sldMasterId id="2147483771" r:id="rId8"/>
    <p:sldMasterId id="2147483805" r:id="rId9"/>
  </p:sldMasterIdLst>
  <p:notesMasterIdLst>
    <p:notesMasterId r:id="rId30"/>
  </p:notesMasterIdLst>
  <p:handoutMasterIdLst>
    <p:handoutMasterId r:id="rId31"/>
  </p:handoutMasterIdLst>
  <p:sldIdLst>
    <p:sldId id="256" r:id="rId10"/>
    <p:sldId id="559" r:id="rId11"/>
    <p:sldId id="289" r:id="rId12"/>
    <p:sldId id="560" r:id="rId13"/>
    <p:sldId id="561" r:id="rId14"/>
    <p:sldId id="563" r:id="rId15"/>
    <p:sldId id="569" r:id="rId16"/>
    <p:sldId id="259" r:id="rId17"/>
    <p:sldId id="567" r:id="rId18"/>
    <p:sldId id="566" r:id="rId19"/>
    <p:sldId id="564" r:id="rId20"/>
    <p:sldId id="499" r:id="rId21"/>
    <p:sldId id="536" r:id="rId22"/>
    <p:sldId id="565" r:id="rId23"/>
    <p:sldId id="568" r:id="rId24"/>
    <p:sldId id="297" r:id="rId25"/>
    <p:sldId id="270" r:id="rId26"/>
    <p:sldId id="570" r:id="rId27"/>
    <p:sldId id="543" r:id="rId28"/>
    <p:sldId id="296" r:id="rId2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49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falda Quintas" initials="MQ" lastIdx="1" clrIdx="0">
    <p:extLst>
      <p:ext uri="{19B8F6BF-5375-455C-9EA6-DF929625EA0E}">
        <p15:presenceInfo xmlns:p15="http://schemas.microsoft.com/office/powerpoint/2012/main" userId="S-1-5-21-3529123979-388138331-1349375689-13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E1783C"/>
    <a:srgbClr val="DD5C3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B8577-102D-4E8C-9E86-68E0F5E325C8}" v="12" dt="2019-04-01T10:30:26.291"/>
    <p1510:client id="{EA1A240F-C365-492D-BB70-C8970B8B468B}" v="38" dt="2019-04-01T11:52:29.946"/>
    <p1510:client id="{4B301975-CA40-478E-9ADF-D7BE96502060}" v="6" dt="2019-04-02T07:50:41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7935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702" y="108"/>
      </p:cViewPr>
      <p:guideLst>
        <p:guide pos="594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2488"/>
    </p:cViewPr>
  </p:sorterViewPr>
  <p:notesViewPr>
    <p:cSldViewPr snapToGrid="0" snapToObjects="1" showGuides="1">
      <p:cViewPr varScale="1">
        <p:scale>
          <a:sx n="137" d="100"/>
          <a:sy n="137" d="100"/>
        </p:scale>
        <p:origin x="47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stassociation.sharepoint.com/sites/Units/DirCSO/Data%20and%20Impact%20Analysis/Policy%20data/IntCoop_2018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59934679622952E-2"/>
          <c:y val="3.5685320356853206E-2"/>
          <c:w val="0.96663235370732659"/>
          <c:h val="0.708929052361494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NearNeighbour20182019!$F$3:$F$16</c:f>
              <c:strCache>
                <c:ptCount val="14"/>
                <c:pt idx="0">
                  <c:v>Algeria</c:v>
                </c:pt>
                <c:pt idx="1">
                  <c:v>Armenia</c:v>
                </c:pt>
                <c:pt idx="2">
                  <c:v>Azerbaijan</c:v>
                </c:pt>
                <c:pt idx="3">
                  <c:v>Belarus</c:v>
                </c:pt>
                <c:pt idx="4">
                  <c:v>Egypt</c:v>
                </c:pt>
                <c:pt idx="5">
                  <c:v>Georgia</c:v>
                </c:pt>
                <c:pt idx="6">
                  <c:v>Jordan</c:v>
                </c:pt>
                <c:pt idx="7">
                  <c:v>Kosovo*</c:v>
                </c:pt>
                <c:pt idx="8">
                  <c:v>Lebanon</c:v>
                </c:pt>
                <c:pt idx="9">
                  <c:v>Morocco</c:v>
                </c:pt>
                <c:pt idx="10">
                  <c:v>Palestine**</c:v>
                </c:pt>
                <c:pt idx="11">
                  <c:v>Russian Federation</c:v>
                </c:pt>
                <c:pt idx="12">
                  <c:v>Tunisia</c:v>
                </c:pt>
                <c:pt idx="13">
                  <c:v>Ukraine</c:v>
                </c:pt>
              </c:strCache>
            </c:strRef>
          </c:cat>
          <c:val>
            <c:numRef>
              <c:f>NearNeighbour20182019!$G$3:$G$16</c:f>
              <c:numCache>
                <c:formatCode>General</c:formatCode>
                <c:ptCount val="14"/>
                <c:pt idx="0">
                  <c:v>8</c:v>
                </c:pt>
                <c:pt idx="1">
                  <c:v>18</c:v>
                </c:pt>
                <c:pt idx="2">
                  <c:v>2</c:v>
                </c:pt>
                <c:pt idx="3">
                  <c:v>19</c:v>
                </c:pt>
                <c:pt idx="4">
                  <c:v>11</c:v>
                </c:pt>
                <c:pt idx="5">
                  <c:v>17</c:v>
                </c:pt>
                <c:pt idx="6">
                  <c:v>12</c:v>
                </c:pt>
                <c:pt idx="7">
                  <c:v>4</c:v>
                </c:pt>
                <c:pt idx="8">
                  <c:v>9</c:v>
                </c:pt>
                <c:pt idx="9">
                  <c:v>17</c:v>
                </c:pt>
                <c:pt idx="10">
                  <c:v>5</c:v>
                </c:pt>
                <c:pt idx="11">
                  <c:v>46</c:v>
                </c:pt>
                <c:pt idx="12">
                  <c:v>24</c:v>
                </c:pt>
                <c:pt idx="1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7-425E-ACC8-CC6110770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7699056"/>
        <c:axId val="-2137709392"/>
      </c:barChart>
      <c:catAx>
        <c:axId val="-213769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37709392"/>
        <c:crosses val="autoZero"/>
        <c:auto val="1"/>
        <c:lblAlgn val="ctr"/>
        <c:lblOffset val="100"/>
        <c:noMultiLvlLbl val="0"/>
      </c:catAx>
      <c:valAx>
        <c:axId val="-213770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3769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D07E-DAEA-3E43-8AD1-9B0873FB551A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731F-95B1-1047-A9A5-CBF9FF3C3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4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D426-6319-1843-BB06-506424092938}" type="datetimeFigureOut">
              <a:rPr lang="fr-FR" smtClean="0"/>
              <a:t>22/01/2020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229E-A5D3-DE47-928C-2ED6A4F8D3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7CADA0F-FD04-42BB-B7A7-C34F2869DE4D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20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0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00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3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>
              <a:defRPr/>
            </a:pPr>
            <a:endParaRPr lang="en-GB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03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13" Type="http://schemas.openxmlformats.org/officeDocument/2006/relationships/image" Target="../media/image11.jpg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plus.google.com/115034754023972712749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groups/1699127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13" Type="http://schemas.openxmlformats.org/officeDocument/2006/relationships/image" Target="../media/image11.jpg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plus.google.com/115034754023972712749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groups/1699127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13" Type="http://schemas.openxmlformats.org/officeDocument/2006/relationships/image" Target="../media/image11.jpg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plus.google.com/115034754023972712749" TargetMode="External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groups/1699127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13" Type="http://schemas.openxmlformats.org/officeDocument/2006/relationships/image" Target="../media/image11.jpg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plus.google.com/115034754023972712749" TargetMode="External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groups/1699127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13" Type="http://schemas.openxmlformats.org/officeDocument/2006/relationships/image" Target="../media/image11.jpg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35.png"/><Relationship Id="rId12" Type="http://schemas.openxmlformats.org/officeDocument/2006/relationships/hyperlink" Target="https://plus.google.com/115034754023972712749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37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groups/1699127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0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583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</p:spTree>
    <p:extLst>
      <p:ext uri="{BB962C8B-B14F-4D97-AF65-F5344CB8AC3E}">
        <p14:creationId xmlns:p14="http://schemas.microsoft.com/office/powerpoint/2010/main" val="1222016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107254" y="4313604"/>
            <a:ext cx="702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fr-FR" sz="16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up for </a:t>
            </a:r>
            <a:r>
              <a:rPr lang="fr-FR" sz="16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news: 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29" name="Grouper 12"/>
          <p:cNvGrpSpPr/>
          <p:nvPr userDrawn="1"/>
        </p:nvGrpSpPr>
        <p:grpSpPr>
          <a:xfrm>
            <a:off x="8926238" y="5354057"/>
            <a:ext cx="2666522" cy="1172172"/>
            <a:chOff x="6170645" y="5354057"/>
            <a:chExt cx="2666522" cy="1172172"/>
          </a:xfrm>
        </p:grpSpPr>
        <p:grpSp>
          <p:nvGrpSpPr>
            <p:cNvPr id="30" name="Grouper 1"/>
            <p:cNvGrpSpPr/>
            <p:nvPr userDrawn="1"/>
          </p:nvGrpSpPr>
          <p:grpSpPr>
            <a:xfrm>
              <a:off x="6170645" y="5354057"/>
              <a:ext cx="2666522" cy="1172172"/>
              <a:chOff x="6170645" y="5354057"/>
              <a:chExt cx="2666522" cy="1172172"/>
            </a:xfrm>
          </p:grpSpPr>
          <p:pic>
            <p:nvPicPr>
              <p:cNvPr id="32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097" y="5803686"/>
                <a:ext cx="360000" cy="330628"/>
              </a:xfrm>
              <a:prstGeom prst="rect">
                <a:avLst/>
              </a:prstGeom>
            </p:spPr>
          </p:pic>
          <p:sp>
            <p:nvSpPr>
              <p:cNvPr id="33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4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213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35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0645" y="5771325"/>
                <a:ext cx="330628" cy="330628"/>
              </a:xfrm>
              <a:prstGeom prst="rect">
                <a:avLst/>
              </a:prstGeom>
            </p:spPr>
          </p:pic>
          <p:sp>
            <p:nvSpPr>
              <p:cNvPr id="36" name="ZoneTexte 11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>
                    <a:solidFill>
                      <a:schemeClr val="tx2"/>
                    </a:solidFill>
                  </a:rPr>
                  <a:t>Join</a:t>
                </a:r>
                <a:r>
                  <a:rPr lang="fr-FR" sz="140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400" b="1" baseline="0" dirty="0" err="1">
                    <a:solidFill>
                      <a:schemeClr val="tx2"/>
                    </a:solidFill>
                  </a:rPr>
                  <a:t>our</a:t>
                </a:r>
                <a:r>
                  <a:rPr lang="fr-FR" sz="140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400" b="1" baseline="0" dirty="0" err="1">
                    <a:solidFill>
                      <a:schemeClr val="tx2"/>
                    </a:solidFill>
                  </a:rPr>
                  <a:t>community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31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  <p:pic>
        <p:nvPicPr>
          <p:cNvPr id="37" name="Picture 36" descr="socialIcons.jpg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39" y="5781391"/>
            <a:ext cx="350023" cy="350023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4-3*_161206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983458" y="565743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984251" y="1155981"/>
            <a:ext cx="10223500" cy="462024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603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/>
          <a:lstStyle>
            <a:lvl1pPr marL="365760" indent="-256032">
              <a:buFont typeface="Wingdings" panose="05000000000000000000" pitchFamily="2" charset="2"/>
              <a:buChar char="§"/>
              <a:defRPr/>
            </a:lvl1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760630" y="612648"/>
            <a:ext cx="192021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40149" y="620688"/>
            <a:ext cx="3744416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309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402140" y="1947863"/>
            <a:ext cx="6753225" cy="3682470"/>
          </a:xfrm>
          <a:prstGeom prst="rect">
            <a:avLst/>
          </a:prstGeom>
        </p:spPr>
        <p:txBody>
          <a:bodyPr vert="horz">
            <a:normAutofit/>
          </a:bodyPr>
          <a:lstStyle>
            <a:lvl1pPr indent="-145800">
              <a:lnSpc>
                <a:spcPct val="110000"/>
              </a:lnSpc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  <a:latin typeface="Exo Regular"/>
                <a:cs typeface="Exo Regular"/>
              </a:defRPr>
            </a:lvl1pPr>
            <a:lvl2pPr indent="-145800">
              <a:lnSpc>
                <a:spcPct val="110000"/>
              </a:lnSpc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  <a:latin typeface="Exo Regular"/>
                <a:cs typeface="Exo Regular"/>
              </a:defRPr>
            </a:lvl2pPr>
            <a:lvl3pPr indent="-145800">
              <a:lnSpc>
                <a:spcPct val="110000"/>
              </a:lnSpc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  <a:latin typeface="Exo Regular"/>
                <a:cs typeface="Exo Regular"/>
              </a:defRPr>
            </a:lvl3pPr>
            <a:lvl4pPr indent="-145800">
              <a:lnSpc>
                <a:spcPct val="110000"/>
              </a:lnSpc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  <a:latin typeface="Exo Regular"/>
                <a:cs typeface="Exo Regular"/>
              </a:defRPr>
            </a:lvl4pPr>
            <a:lvl5pPr indent="-145800">
              <a:lnSpc>
                <a:spcPct val="110000"/>
              </a:lnSpc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  <a:latin typeface="Exo Regular"/>
                <a:cs typeface="Exo Regular"/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269901" y="1504105"/>
            <a:ext cx="2840667" cy="498623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None/>
              <a:defRPr sz="2100" baseline="0">
                <a:solidFill>
                  <a:schemeClr val="bg1">
                    <a:lumMod val="50000"/>
                  </a:schemeClr>
                </a:solidFill>
                <a:latin typeface="Exo Demi Bold"/>
                <a:cs typeface="Exo Demi Bold"/>
              </a:defRPr>
            </a:lvl1pPr>
            <a:lvl2pPr marL="342900" indent="0">
              <a:buClr>
                <a:schemeClr val="accent1"/>
              </a:buClr>
              <a:buNone/>
              <a:defRPr>
                <a:latin typeface="Exo Regular"/>
                <a:cs typeface="Exo Regular"/>
              </a:defRPr>
            </a:lvl2pPr>
            <a:lvl3pPr marL="685800" indent="0">
              <a:buClr>
                <a:schemeClr val="accent1"/>
              </a:buClr>
              <a:buNone/>
              <a:defRPr>
                <a:latin typeface="Exo Regular"/>
                <a:cs typeface="Exo Regular"/>
              </a:defRPr>
            </a:lvl3pPr>
            <a:lvl4pPr marL="1028700" indent="0">
              <a:buClr>
                <a:schemeClr val="accent1"/>
              </a:buClr>
              <a:buNone/>
              <a:defRPr>
                <a:latin typeface="Exo Regular"/>
                <a:cs typeface="Exo Regular"/>
              </a:defRPr>
            </a:lvl4pPr>
            <a:lvl5pPr marL="1371600" indent="0">
              <a:buClr>
                <a:schemeClr val="accent1"/>
              </a:buClr>
              <a:buNone/>
              <a:defRPr>
                <a:latin typeface="Exo Regular"/>
                <a:cs typeface="Exo Regular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1269901" y="2002728"/>
            <a:ext cx="2840667" cy="615591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None/>
              <a:defRPr sz="1800" baseline="0">
                <a:solidFill>
                  <a:schemeClr val="bg1">
                    <a:lumMod val="75000"/>
                  </a:schemeClr>
                </a:solidFill>
                <a:latin typeface="Exo Regular"/>
                <a:cs typeface="Exo Regular"/>
              </a:defRPr>
            </a:lvl1pPr>
            <a:lvl2pPr marL="342900" indent="0">
              <a:buClr>
                <a:schemeClr val="accent1"/>
              </a:buClr>
              <a:buNone/>
              <a:defRPr>
                <a:latin typeface="Exo Regular"/>
                <a:cs typeface="Exo Regular"/>
              </a:defRPr>
            </a:lvl2pPr>
            <a:lvl3pPr marL="685800" indent="0">
              <a:buClr>
                <a:schemeClr val="accent1"/>
              </a:buClr>
              <a:buNone/>
              <a:defRPr>
                <a:latin typeface="Exo Regular"/>
                <a:cs typeface="Exo Regular"/>
              </a:defRPr>
            </a:lvl3pPr>
            <a:lvl4pPr marL="1028700" indent="0">
              <a:buClr>
                <a:schemeClr val="accent1"/>
              </a:buClr>
              <a:buNone/>
              <a:defRPr>
                <a:latin typeface="Exo Regular"/>
                <a:cs typeface="Exo Regular"/>
              </a:defRPr>
            </a:lvl4pPr>
            <a:lvl5pPr marL="1371600" indent="0">
              <a:buClr>
                <a:schemeClr val="accent1"/>
              </a:buClr>
              <a:buNone/>
              <a:defRPr>
                <a:latin typeface="Exo Regular"/>
                <a:cs typeface="Exo Regular"/>
              </a:defRPr>
            </a:lvl5pPr>
          </a:lstStyle>
          <a:p>
            <a:pPr lvl="0"/>
            <a:r>
              <a:rPr lang="nl-BE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48449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3586212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1099215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873253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357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87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2"/>
            <a:ext cx="10225087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54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2"/>
            <a:ext cx="10225087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59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895201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4010629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753636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66210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</p:spTree>
    <p:extLst>
      <p:ext uri="{BB962C8B-B14F-4D97-AF65-F5344CB8AC3E}">
        <p14:creationId xmlns:p14="http://schemas.microsoft.com/office/powerpoint/2010/main" val="3330663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107254" y="4313604"/>
            <a:ext cx="702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up for </a:t>
            </a:r>
            <a:r>
              <a:rPr lang="fr-FR" sz="1600" u="none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21" name="Grouper 12"/>
          <p:cNvGrpSpPr/>
          <p:nvPr userDrawn="1"/>
        </p:nvGrpSpPr>
        <p:grpSpPr>
          <a:xfrm>
            <a:off x="9093969" y="5354057"/>
            <a:ext cx="2666522" cy="1172172"/>
            <a:chOff x="6170645" y="5354057"/>
            <a:chExt cx="2666522" cy="1172172"/>
          </a:xfrm>
        </p:grpSpPr>
        <p:grpSp>
          <p:nvGrpSpPr>
            <p:cNvPr id="22" name="Grouper 1"/>
            <p:cNvGrpSpPr/>
            <p:nvPr userDrawn="1"/>
          </p:nvGrpSpPr>
          <p:grpSpPr>
            <a:xfrm>
              <a:off x="6170645" y="5354057"/>
              <a:ext cx="2666522" cy="1172172"/>
              <a:chOff x="6170645" y="5354057"/>
              <a:chExt cx="2666522" cy="1172172"/>
            </a:xfrm>
          </p:grpSpPr>
          <p:pic>
            <p:nvPicPr>
              <p:cNvPr id="24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097" y="5803686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5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6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213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7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0645" y="5771325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8" name="ZoneTexte 11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>
                    <a:solidFill>
                      <a:schemeClr val="tx2"/>
                    </a:solidFill>
                  </a:rPr>
                  <a:t>Join</a:t>
                </a:r>
                <a:r>
                  <a:rPr lang="fr-FR" sz="140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400" b="1" baseline="0" dirty="0" err="1">
                    <a:solidFill>
                      <a:schemeClr val="tx2"/>
                    </a:solidFill>
                  </a:rPr>
                  <a:t>our</a:t>
                </a:r>
                <a:r>
                  <a:rPr lang="fr-FR" sz="140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400" b="1" baseline="0" dirty="0" err="1">
                    <a:solidFill>
                      <a:schemeClr val="tx2"/>
                    </a:solidFill>
                  </a:rPr>
                  <a:t>community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23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  <p:pic>
        <p:nvPicPr>
          <p:cNvPr id="29" name="Picture 28" descr="socialIcons.jpg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70" y="5781391"/>
            <a:ext cx="350023" cy="3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5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476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382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4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2874952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240254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1159488"/>
            <a:ext cx="8327542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3010626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3496137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74464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874713" y="2102946"/>
            <a:ext cx="10225087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71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31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10225087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E1783C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28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530544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620876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9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930098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4682242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9399444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</p:spTree>
    <p:extLst>
      <p:ext uri="{BB962C8B-B14F-4D97-AF65-F5344CB8AC3E}">
        <p14:creationId xmlns:p14="http://schemas.microsoft.com/office/powerpoint/2010/main" val="2280099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390841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107254" y="4313604"/>
            <a:ext cx="702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fr-FR" sz="16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up for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u="none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9022084" y="5354057"/>
            <a:ext cx="2666522" cy="1172172"/>
            <a:chOff x="6170645" y="5354057"/>
            <a:chExt cx="2666522" cy="1172172"/>
          </a:xfrm>
        </p:grpSpPr>
        <p:grpSp>
          <p:nvGrpSpPr>
            <p:cNvPr id="22" name="Grouper 1"/>
            <p:cNvGrpSpPr/>
            <p:nvPr userDrawn="1"/>
          </p:nvGrpSpPr>
          <p:grpSpPr>
            <a:xfrm>
              <a:off x="6170645" y="5354057"/>
              <a:ext cx="2666522" cy="1172172"/>
              <a:chOff x="6170645" y="5354057"/>
              <a:chExt cx="2666522" cy="1172172"/>
            </a:xfrm>
          </p:grpSpPr>
          <p:pic>
            <p:nvPicPr>
              <p:cNvPr id="24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097" y="5803686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5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6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213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7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0645" y="5771325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8" name="ZoneTexte 11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>
                    <a:solidFill>
                      <a:schemeClr val="tx2"/>
                    </a:solidFill>
                  </a:rPr>
                  <a:t>Join</a:t>
                </a:r>
                <a:r>
                  <a:rPr lang="fr-FR" sz="140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400" b="1" baseline="0" dirty="0" err="1">
                    <a:solidFill>
                      <a:schemeClr val="tx2"/>
                    </a:solidFill>
                  </a:rPr>
                  <a:t>our</a:t>
                </a:r>
                <a:r>
                  <a:rPr lang="fr-FR" sz="140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400" b="1" baseline="0" dirty="0" err="1">
                    <a:solidFill>
                      <a:schemeClr val="tx2"/>
                    </a:solidFill>
                  </a:rPr>
                  <a:t>community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23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  <p:pic>
        <p:nvPicPr>
          <p:cNvPr id="29" name="Picture 28" descr="socialIcons.jpg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85" y="5781391"/>
            <a:ext cx="350023" cy="3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89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548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41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1"/>
            <a:ext cx="12191109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385070" y="396139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84589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84589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38976173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385070" y="396139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84589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84589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18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1159488"/>
            <a:ext cx="8327543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3" y="3010626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3" y="3496137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5717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983458" y="2102946"/>
            <a:ext cx="10225087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983458" y="151518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80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2"/>
            <a:ext cx="10225087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983458" y="1093984"/>
            <a:ext cx="10225087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983458" y="50621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04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1"/>
            <a:ext cx="12191109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983458" y="1093984"/>
            <a:ext cx="10225087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983458" y="50621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20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1"/>
            <a:ext cx="12191109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983458" y="50621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983459" y="1093983"/>
            <a:ext cx="4852029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6363192" y="1093983"/>
            <a:ext cx="4852029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34692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983458" y="151518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984251" y="2103439"/>
            <a:ext cx="10223500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281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983458" y="565743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984251" y="1155981"/>
            <a:ext cx="10223500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253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1"/>
            <a:ext cx="12191109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983458" y="565743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984251" y="1155981"/>
            <a:ext cx="10223500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1308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1"/>
            <a:ext cx="12191109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66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1"/>
            <a:ext cx="12191109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983458" y="565743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983459" y="1518018"/>
            <a:ext cx="3197772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4377267" y="1517651"/>
            <a:ext cx="7412567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7674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390843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107255" y="4313604"/>
            <a:ext cx="702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fr-FR" sz="16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up for </a:t>
            </a:r>
            <a:r>
              <a:rPr lang="fr-FR" sz="1600" u="none" kern="1200" baseline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8227527" y="5354057"/>
            <a:ext cx="3555363" cy="1172172"/>
            <a:chOff x="6170645" y="5354057"/>
            <a:chExt cx="2666522" cy="1172172"/>
          </a:xfrm>
        </p:grpSpPr>
        <p:grpSp>
          <p:nvGrpSpPr>
            <p:cNvPr id="14" name="Grouper 1"/>
            <p:cNvGrpSpPr/>
            <p:nvPr userDrawn="1"/>
          </p:nvGrpSpPr>
          <p:grpSpPr>
            <a:xfrm>
              <a:off x="6170645" y="5354057"/>
              <a:ext cx="2666522" cy="1172172"/>
              <a:chOff x="6170645" y="5354057"/>
              <a:chExt cx="2666522" cy="1172172"/>
            </a:xfrm>
          </p:grpSpPr>
          <p:pic>
            <p:nvPicPr>
              <p:cNvPr id="24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097" y="5803686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5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6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213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7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0645" y="5771325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8" name="ZoneTexte 11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>
                    <a:solidFill>
                      <a:schemeClr val="tx2"/>
                    </a:solidFill>
                  </a:rPr>
                  <a:t>Join</a:t>
                </a:r>
                <a:r>
                  <a:rPr lang="fr-FR" sz="140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400" b="1" baseline="0" dirty="0" err="1">
                    <a:solidFill>
                      <a:schemeClr val="tx2"/>
                    </a:solidFill>
                  </a:rPr>
                  <a:t>our</a:t>
                </a:r>
                <a:r>
                  <a:rPr lang="fr-FR" sz="140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400" b="1" baseline="0" dirty="0" err="1">
                    <a:solidFill>
                      <a:schemeClr val="tx2"/>
                    </a:solidFill>
                  </a:rPr>
                  <a:t>community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5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  <p:pic>
        <p:nvPicPr>
          <p:cNvPr id="29" name="Picture 28" descr="socialIcons.jpg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796" y="5781392"/>
            <a:ext cx="466697" cy="3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164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791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10225087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1"/>
            <a:ext cx="12191109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8789207" y="6216896"/>
            <a:ext cx="299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55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2546893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3598863" y="1093788"/>
            <a:ext cx="8064500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</p:spTree>
    <p:extLst>
      <p:ext uri="{BB962C8B-B14F-4D97-AF65-F5344CB8AC3E}">
        <p14:creationId xmlns:p14="http://schemas.microsoft.com/office/powerpoint/2010/main" val="25512945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BCB97-7ED3-4AA1-8BF9-FB02A0A55E5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337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166124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3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3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1097990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3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3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3847275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1159488"/>
            <a:ext cx="8327543" cy="1842362"/>
          </a:xfrm>
          <a:prstGeom prst="rect">
            <a:avLst/>
          </a:prstGeom>
        </p:spPr>
        <p:txBody>
          <a:bodyPr anchor="b" anchorCtr="0"/>
          <a:lstStyle>
            <a:lvl1pPr>
              <a:defRPr sz="2625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3" y="3010626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3" y="3496137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651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4" y="2102946"/>
            <a:ext cx="10225087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874714" y="151518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3" y="6216898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37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4" y="1093984"/>
            <a:ext cx="10225087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4" y="50621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3" y="6216898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45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4" y="1093985"/>
            <a:ext cx="10225087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874714" y="50621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3" y="6216898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38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5"/>
            <a:ext cx="507872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874714" y="50621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3" y="6216898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6365967" y="1093985"/>
            <a:ext cx="5039387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368255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1093983"/>
            <a:ext cx="5078720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6365967" y="1093983"/>
            <a:ext cx="5039386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9623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3" y="6216898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4" y="151518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4" y="2103440"/>
            <a:ext cx="10225087" cy="367347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0861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3" y="6216898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4" y="50621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4" y="1093984"/>
            <a:ext cx="10225087" cy="3847904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4666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3" y="6216898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4" y="50621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7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4" y="1093984"/>
            <a:ext cx="10225087" cy="4682242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240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3" y="6216898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874714" y="506218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4" y="1093985"/>
            <a:ext cx="2546893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Espace réservé du graphique SmartArt 3"/>
          <p:cNvSpPr>
            <a:spLocks noGrp="1"/>
          </p:cNvSpPr>
          <p:nvPr>
            <p:ph type="dgm" sz="quarter" idx="11" hasCustomPrompt="1"/>
          </p:nvPr>
        </p:nvSpPr>
        <p:spPr>
          <a:xfrm>
            <a:off x="3598863" y="1093790"/>
            <a:ext cx="8064500" cy="467518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fr-FR" dirty="0"/>
              <a:t>Smart art</a:t>
            </a:r>
          </a:p>
        </p:txBody>
      </p:sp>
    </p:spTree>
    <p:extLst>
      <p:ext uri="{BB962C8B-B14F-4D97-AF65-F5344CB8AC3E}">
        <p14:creationId xmlns:p14="http://schemas.microsoft.com/office/powerpoint/2010/main" val="1151788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390843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107255" y="4313606"/>
            <a:ext cx="7027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fr-FR" sz="12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up for </a:t>
            </a:r>
            <a:r>
              <a:rPr lang="fr-FR" sz="120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20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u="non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news: </a:t>
            </a:r>
            <a:r>
              <a:rPr lang="fr-FR" sz="12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2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200" u="sng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200" dirty="0">
              <a:solidFill>
                <a:schemeClr val="tx2"/>
              </a:solidFill>
            </a:endParaRPr>
          </a:p>
        </p:txBody>
      </p:sp>
      <p:grpSp>
        <p:nvGrpSpPr>
          <p:cNvPr id="29" name="Grouper 12"/>
          <p:cNvGrpSpPr/>
          <p:nvPr userDrawn="1"/>
        </p:nvGrpSpPr>
        <p:grpSpPr>
          <a:xfrm>
            <a:off x="8926237" y="5354059"/>
            <a:ext cx="2666523" cy="1118311"/>
            <a:chOff x="6170645" y="5354057"/>
            <a:chExt cx="2666522" cy="1118311"/>
          </a:xfrm>
        </p:grpSpPr>
        <p:grpSp>
          <p:nvGrpSpPr>
            <p:cNvPr id="30" name="Grouper 1"/>
            <p:cNvGrpSpPr/>
            <p:nvPr userDrawn="1"/>
          </p:nvGrpSpPr>
          <p:grpSpPr>
            <a:xfrm>
              <a:off x="6170645" y="5354057"/>
              <a:ext cx="2666522" cy="1118311"/>
              <a:chOff x="6170645" y="5354057"/>
              <a:chExt cx="2666522" cy="1118311"/>
            </a:xfrm>
          </p:grpSpPr>
          <p:pic>
            <p:nvPicPr>
              <p:cNvPr id="32" name="Image 7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097" y="5803686"/>
                <a:ext cx="360000" cy="330628"/>
              </a:xfrm>
              <a:prstGeom prst="rect">
                <a:avLst/>
              </a:prstGeom>
            </p:spPr>
          </p:pic>
          <p:sp>
            <p:nvSpPr>
              <p:cNvPr id="33" name="ZoneTexte 8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50" dirty="0" err="1">
                    <a:solidFill>
                      <a:schemeClr val="tx2"/>
                    </a:solidFill>
                  </a:rPr>
                  <a:t>www.cost.eu</a:t>
                </a:r>
                <a:endParaRPr lang="fr-FR" sz="105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4" name="Image 9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213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35" name="Image 10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0645" y="5771325"/>
                <a:ext cx="330628" cy="330628"/>
              </a:xfrm>
              <a:prstGeom prst="rect">
                <a:avLst/>
              </a:prstGeom>
            </p:spPr>
          </p:pic>
          <p:sp>
            <p:nvSpPr>
              <p:cNvPr id="36" name="ZoneTexte 11"/>
              <p:cNvSpPr txBox="1"/>
              <p:nvPr userDrawn="1"/>
            </p:nvSpPr>
            <p:spPr>
              <a:xfrm>
                <a:off x="6883674" y="5354057"/>
                <a:ext cx="19015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50" b="1" dirty="0" err="1">
                    <a:solidFill>
                      <a:schemeClr val="tx2"/>
                    </a:solidFill>
                  </a:rPr>
                  <a:t>Join</a:t>
                </a:r>
                <a:r>
                  <a:rPr lang="fr-FR" sz="105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050" b="1" baseline="0" dirty="0" err="1">
                    <a:solidFill>
                      <a:schemeClr val="tx2"/>
                    </a:solidFill>
                  </a:rPr>
                  <a:t>our</a:t>
                </a:r>
                <a:r>
                  <a:rPr lang="fr-FR" sz="1050" b="1" baseline="0" dirty="0">
                    <a:solidFill>
                      <a:schemeClr val="tx2"/>
                    </a:solidFill>
                  </a:rPr>
                  <a:t> </a:t>
                </a:r>
                <a:r>
                  <a:rPr lang="fr-FR" sz="1050" b="1" baseline="0" dirty="0" err="1">
                    <a:solidFill>
                      <a:schemeClr val="tx2"/>
                    </a:solidFill>
                  </a:rPr>
                  <a:t>community</a:t>
                </a:r>
                <a:endParaRPr lang="fr-FR" sz="105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31" name="Image 4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  <p:pic>
        <p:nvPicPr>
          <p:cNvPr id="37" name="Picture 36" descr="socialIcons.jpg">
            <a:hlinkClick r:id="rId12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41" y="5781393"/>
            <a:ext cx="350023" cy="3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09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9413933" y="6216898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047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9413933" y="6216898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200" smtClean="0">
                <a:solidFill>
                  <a:schemeClr val="tx2"/>
                </a:solidFill>
              </a:rPr>
              <a:pPr algn="r"/>
              <a:t>‹#›</a:t>
            </a:fld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43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" y="3"/>
            <a:ext cx="12191109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385071" y="396140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84590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84590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err="1"/>
              <a:t>Presenter</a:t>
            </a:r>
            <a:r>
              <a:rPr lang="fr-FR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2592148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385071" y="396140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84590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84590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err="1"/>
              <a:t>Presenter</a:t>
            </a:r>
            <a:r>
              <a:rPr lang="fr-FR"/>
              <a:t> – Location – Date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09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5" y="1159488"/>
            <a:ext cx="8327543" cy="1842362"/>
          </a:xfrm>
          <a:prstGeom prst="rect">
            <a:avLst/>
          </a:prstGeom>
        </p:spPr>
        <p:txBody>
          <a:bodyPr anchor="b" anchorCtr="0"/>
          <a:lstStyle>
            <a:lvl1pPr>
              <a:defRPr sz="2625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4" y="3010626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4" y="3496137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err="1"/>
              <a:t>Presenter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80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2103438"/>
            <a:ext cx="10225087" cy="367347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189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983459" y="2102946"/>
            <a:ext cx="10225087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983459" y="151518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89208" y="6216898"/>
            <a:ext cx="299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>
              <a:solidFill>
                <a:srgbClr val="6568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101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983459" y="1093986"/>
            <a:ext cx="10225087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983459" y="50622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89208" y="6216898"/>
            <a:ext cx="299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>
              <a:solidFill>
                <a:srgbClr val="6568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424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" y="3"/>
            <a:ext cx="12191109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983459" y="1093986"/>
            <a:ext cx="10225087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983459" y="50622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89208" y="6216898"/>
            <a:ext cx="299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>
              <a:solidFill>
                <a:srgbClr val="6568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5173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" y="3"/>
            <a:ext cx="12191109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983459" y="50622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8789208" y="6216898"/>
            <a:ext cx="299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>
              <a:solidFill>
                <a:srgbClr val="656865"/>
              </a:solidFill>
              <a:latin typeface="Arial"/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983460" y="1093983"/>
            <a:ext cx="4852029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6363192" y="1093983"/>
            <a:ext cx="4852029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12850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8789208" y="6216898"/>
            <a:ext cx="299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>
              <a:solidFill>
                <a:srgbClr val="656865"/>
              </a:solidFill>
              <a:latin typeface="Arial"/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983459" y="1515180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984251" y="2103441"/>
            <a:ext cx="10223500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07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8789208" y="6216898"/>
            <a:ext cx="299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>
              <a:solidFill>
                <a:srgbClr val="656865"/>
              </a:solidFill>
              <a:latin typeface="Arial"/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983459" y="565743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984251" y="1155983"/>
            <a:ext cx="10223500" cy="3785907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31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" y="3"/>
            <a:ext cx="12191109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8789208" y="6216898"/>
            <a:ext cx="299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>
              <a:solidFill>
                <a:srgbClr val="656865"/>
              </a:solidFill>
              <a:latin typeface="Arial"/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983459" y="565743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984251" y="1155983"/>
            <a:ext cx="10223500" cy="4620245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326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" y="3"/>
            <a:ext cx="12191109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8789208" y="6216898"/>
            <a:ext cx="299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>
              <a:solidFill>
                <a:srgbClr val="656865"/>
              </a:solidFill>
              <a:latin typeface="Arial"/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983459" y="565743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983459" y="1518020"/>
            <a:ext cx="3197772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err="1"/>
              <a:t>Level</a:t>
            </a:r>
            <a:r>
              <a:rPr lang="fr-FR"/>
              <a:t> 1</a:t>
            </a:r>
          </a:p>
          <a:p>
            <a:pPr lvl="1"/>
            <a:r>
              <a:rPr lang="fr-FR" err="1"/>
              <a:t>Level</a:t>
            </a:r>
            <a:r>
              <a:rPr lang="fr-FR"/>
              <a:t> 2</a:t>
            </a:r>
          </a:p>
          <a:p>
            <a:pPr lvl="2"/>
            <a:r>
              <a:rPr lang="fr-FR" err="1"/>
              <a:t>Level</a:t>
            </a:r>
            <a:r>
              <a:rPr lang="fr-FR"/>
              <a:t> 3</a:t>
            </a:r>
          </a:p>
          <a:p>
            <a:pPr lvl="3"/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4377269" y="1517653"/>
            <a:ext cx="7412567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err="1"/>
              <a:t>Smartart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896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1107255" y="3390845"/>
            <a:ext cx="8327543" cy="587767"/>
          </a:xfrm>
          <a:prstGeom prst="rect">
            <a:avLst/>
          </a:prstGeom>
        </p:spPr>
        <p:txBody>
          <a:bodyPr/>
          <a:lstStyle>
            <a:lvl1pPr>
              <a:defRPr sz="2625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107255" y="4313606"/>
            <a:ext cx="7027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err="1">
                <a:solidFill>
                  <a:srgbClr val="656865"/>
                </a:solidFill>
                <a:latin typeface="Arial"/>
              </a:rPr>
              <a:t>Subscribe</a:t>
            </a:r>
            <a:r>
              <a:rPr lang="fr-FR" sz="1200">
                <a:solidFill>
                  <a:srgbClr val="656865"/>
                </a:solidFill>
                <a:latin typeface="Arial"/>
              </a:rPr>
              <a:t> to </a:t>
            </a:r>
            <a:r>
              <a:rPr lang="fr-FR" sz="1200" err="1">
                <a:solidFill>
                  <a:srgbClr val="656865"/>
                </a:solidFill>
                <a:latin typeface="Arial"/>
              </a:rPr>
              <a:t>our</a:t>
            </a:r>
            <a:r>
              <a:rPr lang="fr-FR" sz="1200">
                <a:solidFill>
                  <a:srgbClr val="656865"/>
                </a:solidFill>
                <a:latin typeface="Arial"/>
              </a:rPr>
              <a:t> news: </a:t>
            </a:r>
            <a:r>
              <a:rPr lang="fr-FR" sz="1200" u="sng" err="1">
                <a:solidFill>
                  <a:srgbClr val="656865"/>
                </a:solidFill>
                <a:latin typeface="Arial"/>
              </a:rPr>
              <a:t>www.cost.eu</a:t>
            </a:r>
            <a:r>
              <a:rPr lang="fr-FR" sz="1200" u="sng">
                <a:solidFill>
                  <a:srgbClr val="656865"/>
                </a:solidFill>
                <a:latin typeface="Arial"/>
              </a:rPr>
              <a:t>/</a:t>
            </a:r>
            <a:r>
              <a:rPr lang="fr-FR" sz="1200" u="sng" err="1">
                <a:solidFill>
                  <a:srgbClr val="656865"/>
                </a:solidFill>
                <a:latin typeface="Arial"/>
              </a:rPr>
              <a:t>subscribe</a:t>
            </a:r>
            <a:endParaRPr lang="fr-FR" sz="1200">
              <a:solidFill>
                <a:srgbClr val="656865"/>
              </a:solidFill>
              <a:latin typeface="Arial"/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8848648" y="5354059"/>
            <a:ext cx="2934243" cy="1118311"/>
            <a:chOff x="6636485" y="5354057"/>
            <a:chExt cx="2200682" cy="1118311"/>
          </a:xfrm>
        </p:grpSpPr>
        <p:grpSp>
          <p:nvGrpSpPr>
            <p:cNvPr id="17" name="Grouper 16"/>
            <p:cNvGrpSpPr/>
            <p:nvPr userDrawn="1"/>
          </p:nvGrpSpPr>
          <p:grpSpPr>
            <a:xfrm>
              <a:off x="6883674" y="5354057"/>
              <a:ext cx="1953493" cy="1118311"/>
              <a:chOff x="6883674" y="5354057"/>
              <a:chExt cx="1953493" cy="1118311"/>
            </a:xfrm>
          </p:grpSpPr>
          <p:pic>
            <p:nvPicPr>
              <p:cNvPr id="19" name="Image 18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0" name="ZoneTexte 19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050" err="1">
                    <a:solidFill>
                      <a:srgbClr val="656865"/>
                    </a:solidFill>
                    <a:latin typeface="Arial"/>
                  </a:rPr>
                  <a:t>www.cost.eu</a:t>
                </a:r>
                <a:endParaRPr lang="fr-FR" sz="1050">
                  <a:solidFill>
                    <a:srgbClr val="656865"/>
                  </a:solidFill>
                  <a:latin typeface="Arial"/>
                </a:endParaRPr>
              </a:p>
            </p:txBody>
          </p:sp>
          <p:pic>
            <p:nvPicPr>
              <p:cNvPr id="21" name="Image 20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2" name="Image 21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 userDrawn="1"/>
            </p:nvSpPr>
            <p:spPr>
              <a:xfrm>
                <a:off x="6883674" y="5354057"/>
                <a:ext cx="19015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050" b="1" err="1">
                    <a:solidFill>
                      <a:srgbClr val="656865"/>
                    </a:solidFill>
                    <a:latin typeface="Arial"/>
                  </a:rPr>
                  <a:t>Subscribe</a:t>
                </a:r>
                <a:endParaRPr lang="fr-FR" sz="1050" b="1">
                  <a:solidFill>
                    <a:srgbClr val="656865"/>
                  </a:solidFill>
                  <a:latin typeface="Arial"/>
                </a:endParaRPr>
              </a:p>
            </p:txBody>
          </p:sp>
        </p:grpSp>
        <p:pic>
          <p:nvPicPr>
            <p:cNvPr id="18" name="Image 17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37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8789208" y="6216898"/>
            <a:ext cx="299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>
              <a:solidFill>
                <a:srgbClr val="6568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8059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7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50621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8" name="Espace réservé du tableau 2"/>
          <p:cNvSpPr>
            <a:spLocks noGrp="1"/>
          </p:cNvSpPr>
          <p:nvPr>
            <p:ph type="tbl" sz="quarter" idx="12"/>
          </p:nvPr>
        </p:nvSpPr>
        <p:spPr>
          <a:xfrm>
            <a:off x="874713" y="1093984"/>
            <a:ext cx="10225087" cy="3847904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028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" y="3"/>
            <a:ext cx="12191109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8789208" y="6216898"/>
            <a:ext cx="299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1EA0223-3D14-C84A-AE2B-9CB9ED9A928C}" type="slidenum">
              <a:rPr lang="fr-FR" sz="1200" smtClean="0">
                <a:solidFill>
                  <a:srgbClr val="656865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sz="1200">
              <a:solidFill>
                <a:srgbClr val="6568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942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6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5" r:id="rId2"/>
    <p:sldLayoutId id="2147483678" r:id="rId3"/>
    <p:sldLayoutId id="2147483657" r:id="rId4"/>
    <p:sldLayoutId id="2147483669" r:id="rId5"/>
    <p:sldLayoutId id="2147483658" r:id="rId6"/>
    <p:sldLayoutId id="2147483703" r:id="rId7"/>
    <p:sldLayoutId id="2147483683" r:id="rId8"/>
    <p:sldLayoutId id="2147483684" r:id="rId9"/>
    <p:sldLayoutId id="2147483685" r:id="rId10"/>
    <p:sldLayoutId id="2147483706" r:id="rId11"/>
    <p:sldLayoutId id="2147483659" r:id="rId12"/>
    <p:sldLayoutId id="2147483670" r:id="rId13"/>
    <p:sldLayoutId id="2147483660" r:id="rId14"/>
    <p:sldLayoutId id="2147483801" r:id="rId15"/>
    <p:sldLayoutId id="2147483820" r:id="rId16"/>
    <p:sldLayoutId id="214748382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0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0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86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67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19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cost.eu/COST_Actions/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funding/how-to-get-funding/documents-and-guidelin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COST.Programme/" TargetMode="External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hyperlink" Target="http://www.cost.eu/subscribe" TargetMode="Externa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6.emf"/><Relationship Id="rId11" Type="http://schemas.openxmlformats.org/officeDocument/2006/relationships/hyperlink" Target="https://www.youtube.com/user/COSTOffice" TargetMode="External"/><Relationship Id="rId5" Type="http://schemas.openxmlformats.org/officeDocument/2006/relationships/image" Target="../media/image85.emf"/><Relationship Id="rId10" Type="http://schemas.openxmlformats.org/officeDocument/2006/relationships/hyperlink" Target="https://www.linkedin.com/company-beta/1050548/" TargetMode="External"/><Relationship Id="rId4" Type="http://schemas.openxmlformats.org/officeDocument/2006/relationships/image" Target="../media/image84.emf"/><Relationship Id="rId9" Type="http://schemas.openxmlformats.org/officeDocument/2006/relationships/hyperlink" Target="https://twitter.com/COSTprogramm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gif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gif"/><Relationship Id="rId25" Type="http://schemas.openxmlformats.org/officeDocument/2006/relationships/image" Target="../media/image67.gif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11" Type="http://schemas.openxmlformats.org/officeDocument/2006/relationships/image" Target="../media/image53.gif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gif"/><Relationship Id="rId23" Type="http://schemas.openxmlformats.org/officeDocument/2006/relationships/image" Target="../media/image65.gif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gif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jpeg"/><Relationship Id="rId30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exper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2.emf"/><Relationship Id="rId4" Type="http://schemas.openxmlformats.org/officeDocument/2006/relationships/hyperlink" Target="http://www.cost.eu/participate/expe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6771" y="4056845"/>
            <a:ext cx="10793308" cy="1080085"/>
          </a:xfrm>
        </p:spPr>
        <p:txBody>
          <a:bodyPr/>
          <a:lstStyle/>
          <a:p>
            <a:r>
              <a:rPr lang="ru-RU" dirty="0" smtClean="0"/>
              <a:t>Начните с </a:t>
            </a:r>
            <a:r>
              <a:rPr lang="en-GB" dirty="0" smtClean="0"/>
              <a:t>COST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98059" y="4921321"/>
            <a:ext cx="5460952" cy="1243173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Ольга </a:t>
            </a:r>
            <a:r>
              <a:rPr lang="ru-RU" sz="2000" dirty="0" err="1" smtClean="0"/>
              <a:t>Мееровская</a:t>
            </a:r>
            <a:endParaRPr lang="ru-RU" sz="2000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Екатерина Скуратович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Национальный информационный офис программ ЕС по науке и инновациям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979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1968" y="3714372"/>
            <a:ext cx="1589930" cy="761812"/>
          </a:xfrm>
        </p:spPr>
        <p:txBody>
          <a:bodyPr/>
          <a:lstStyle/>
          <a:p>
            <a:pPr algn="ctr"/>
            <a:r>
              <a:rPr lang="en-GB" dirty="0"/>
              <a:t>COST </a:t>
            </a:r>
            <a:r>
              <a:rPr lang="en-GB" dirty="0">
                <a:solidFill>
                  <a:srgbClr val="961E64"/>
                </a:solidFill>
              </a:rPr>
              <a:t>Open</a:t>
            </a:r>
            <a:r>
              <a:rPr lang="en-GB" dirty="0"/>
              <a:t> Call</a:t>
            </a:r>
          </a:p>
        </p:txBody>
      </p:sp>
      <p:cxnSp>
        <p:nvCxnSpPr>
          <p:cNvPr id="8" name="Straight Connector 7"/>
          <p:cNvCxnSpPr>
            <a:cxnSpLocks/>
            <a:stCxn id="5" idx="3"/>
            <a:endCxn id="11" idx="1"/>
          </p:cNvCxnSpPr>
          <p:nvPr/>
        </p:nvCxnSpPr>
        <p:spPr>
          <a:xfrm flipV="1">
            <a:off x="3791898" y="3898157"/>
            <a:ext cx="2505784" cy="197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77554" y="1713017"/>
            <a:ext cx="269025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/>
              </a:rPr>
              <a:t>Подведение итогов открытого конкурса каждые 9 мес.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/>
              </a:rPr>
              <a:t>Следующая дата:</a:t>
            </a:r>
            <a:endParaRPr lang="en-GB" sz="1600" b="1" dirty="0">
              <a:solidFill>
                <a:srgbClr val="0070C0"/>
              </a:solidFill>
              <a:latin typeface="Arial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/>
              </a:rPr>
              <a:t>29 апреля</a:t>
            </a:r>
            <a:r>
              <a:rPr lang="en-US" sz="16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0070C0"/>
                </a:solidFill>
                <a:latin typeface="Arial"/>
              </a:rPr>
              <a:t>2020</a:t>
            </a:r>
            <a:r>
              <a:rPr lang="ru-RU" sz="1600" b="1" dirty="0" smtClean="0">
                <a:solidFill>
                  <a:srgbClr val="0070C0"/>
                </a:solidFill>
                <a:latin typeface="Arial"/>
              </a:rPr>
              <a:t> г.</a:t>
            </a:r>
            <a:endParaRPr lang="en-GB" sz="16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7682" y="3605769"/>
            <a:ext cx="4256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/>
              </a:rPr>
              <a:t>Одностадийная подача заявок </a:t>
            </a:r>
            <a:r>
              <a:rPr lang="en-GB" sz="1600" b="1" dirty="0" smtClean="0">
                <a:solidFill>
                  <a:srgbClr val="0070C0"/>
                </a:solidFill>
                <a:latin typeface="Arial"/>
              </a:rPr>
              <a:t>- </a:t>
            </a:r>
            <a:r>
              <a:rPr lang="en-GB" sz="1600" b="1" dirty="0" err="1">
                <a:solidFill>
                  <a:srgbClr val="0070C0"/>
                </a:solidFill>
                <a:latin typeface="Arial"/>
              </a:rPr>
              <a:t>eCOST</a:t>
            </a:r>
            <a:r>
              <a:rPr lang="en-GB" sz="1600" b="1" dirty="0">
                <a:solidFill>
                  <a:srgbClr val="0070C0"/>
                </a:solidFill>
                <a:latin typeface="Arial"/>
              </a:rPr>
              <a:t> account</a:t>
            </a:r>
          </a:p>
        </p:txBody>
      </p:sp>
      <p:sp>
        <p:nvSpPr>
          <p:cNvPr id="12" name="TextBox 11"/>
          <p:cNvSpPr txBox="1"/>
          <p:nvPr/>
        </p:nvSpPr>
        <p:spPr>
          <a:xfrm rot="21259736">
            <a:off x="5303678" y="3519914"/>
            <a:ext cx="73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1E64"/>
                </a:solidFill>
                <a:latin typeface="Arial"/>
              </a:rPr>
              <a:t>Что</a:t>
            </a:r>
            <a:r>
              <a:rPr lang="en-GB" b="1" dirty="0" smtClean="0">
                <a:solidFill>
                  <a:srgbClr val="961E64"/>
                </a:solidFill>
                <a:latin typeface="Arial"/>
              </a:rPr>
              <a:t>?</a:t>
            </a:r>
            <a:endParaRPr lang="en-GB" b="1" dirty="0">
              <a:solidFill>
                <a:srgbClr val="961E64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20156591">
            <a:off x="5649809" y="2639475"/>
            <a:ext cx="96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1E64"/>
                </a:solidFill>
                <a:latin typeface="Arial"/>
              </a:rPr>
              <a:t>Когда</a:t>
            </a:r>
            <a:r>
              <a:rPr lang="en-GB" b="1" dirty="0" smtClean="0">
                <a:solidFill>
                  <a:srgbClr val="961E64"/>
                </a:solidFill>
                <a:latin typeface="Arial"/>
              </a:rPr>
              <a:t>?</a:t>
            </a:r>
            <a:endParaRPr lang="en-GB" b="1" dirty="0">
              <a:solidFill>
                <a:srgbClr val="961E64"/>
              </a:solidFill>
              <a:latin typeface="Arial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3846306" y="2597524"/>
            <a:ext cx="3430716" cy="151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5" idx="3"/>
          </p:cNvCxnSpPr>
          <p:nvPr/>
        </p:nvCxnSpPr>
        <p:spPr>
          <a:xfrm>
            <a:off x="3791898" y="4095278"/>
            <a:ext cx="4832338" cy="1119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633867">
            <a:off x="5938351" y="4369538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1E64"/>
                </a:solidFill>
                <a:latin typeface="Arial"/>
              </a:rPr>
              <a:t>Кто</a:t>
            </a:r>
            <a:r>
              <a:rPr lang="en-GB" b="1" dirty="0" smtClean="0">
                <a:solidFill>
                  <a:srgbClr val="961E64"/>
                </a:solidFill>
                <a:latin typeface="Arial"/>
              </a:rPr>
              <a:t>?</a:t>
            </a:r>
            <a:endParaRPr lang="en-GB" b="1" dirty="0">
              <a:solidFill>
                <a:srgbClr val="961E64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7076" y="4463217"/>
            <a:ext cx="2481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/>
              </a:rPr>
              <a:t>Основной заявитель (вторичные заявители) </a:t>
            </a:r>
            <a:endParaRPr lang="en-GB" sz="1600" b="1" dirty="0">
              <a:solidFill>
                <a:srgbClr val="0070C0"/>
              </a:solidFill>
              <a:latin typeface="Arial"/>
            </a:endParaRPr>
          </a:p>
        </p:txBody>
      </p:sp>
      <p:cxnSp>
        <p:nvCxnSpPr>
          <p:cNvPr id="23" name="Straight Connector 22"/>
          <p:cNvCxnSpPr>
            <a:stCxn id="5" idx="3"/>
            <a:endCxn id="24" idx="1"/>
          </p:cNvCxnSpPr>
          <p:nvPr/>
        </p:nvCxnSpPr>
        <p:spPr>
          <a:xfrm>
            <a:off x="3791898" y="4095278"/>
            <a:ext cx="2752716" cy="1772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44614" y="5328743"/>
            <a:ext cx="2212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Arial"/>
              </a:rPr>
              <a:t>25 – 40 </a:t>
            </a:r>
            <a:r>
              <a:rPr lang="ru-RU" sz="1600" b="1" dirty="0" smtClean="0">
                <a:solidFill>
                  <a:srgbClr val="0070C0"/>
                </a:solidFill>
                <a:latin typeface="Arial"/>
              </a:rPr>
              <a:t>заявок принимается к финансированию каждые 9 месяцев</a:t>
            </a:r>
            <a:endParaRPr lang="en-GB" sz="16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 rot="2001845">
            <a:off x="5032352" y="4879429"/>
            <a:ext cx="12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1E64"/>
                </a:solidFill>
                <a:latin typeface="Arial"/>
              </a:rPr>
              <a:t>Сколько</a:t>
            </a:r>
            <a:r>
              <a:rPr lang="en-GB" b="1" dirty="0" smtClean="0">
                <a:solidFill>
                  <a:srgbClr val="961E64"/>
                </a:solidFill>
                <a:latin typeface="Arial"/>
              </a:rPr>
              <a:t>?</a:t>
            </a:r>
            <a:endParaRPr lang="en-GB" b="1" dirty="0">
              <a:solidFill>
                <a:srgbClr val="961E64"/>
              </a:solidFill>
              <a:latin typeface="Arial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6297682" y="583789"/>
            <a:ext cx="561796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92075" indent="-92075"/>
            <a:r>
              <a:rPr lang="ru-RU" sz="3200" dirty="0" smtClean="0">
                <a:solidFill>
                  <a:srgbClr val="737373"/>
                </a:solidFill>
                <a:latin typeface="+mn-lt"/>
              </a:rPr>
              <a:t> </a:t>
            </a:r>
            <a:r>
              <a:rPr lang="ru-RU" sz="3200" b="0" dirty="0" smtClean="0">
                <a:solidFill>
                  <a:srgbClr val="737373"/>
                </a:solidFill>
                <a:latin typeface="+mn-lt"/>
              </a:rPr>
              <a:t>Включение в консорциум на стадии заявки</a:t>
            </a:r>
            <a:endParaRPr lang="ru-RU" sz="3200" b="0" dirty="0">
              <a:solidFill>
                <a:srgbClr val="737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7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/>
      <p:bldP spid="2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10993"/>
            <a:ext cx="10972800" cy="46628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Выбрать подходящую  </a:t>
            </a:r>
            <a:r>
              <a:rPr lang="en-US" sz="2400" dirty="0" smtClean="0">
                <a:solidFill>
                  <a:srgbClr val="0070C0"/>
                </a:solidFill>
              </a:rPr>
              <a:t>COST action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smtClean="0">
                <a:solidFill>
                  <a:srgbClr val="737373"/>
                </a:solidFill>
              </a:rPr>
              <a:t>см.</a:t>
            </a:r>
            <a:r>
              <a:rPr lang="en-US" sz="2400" dirty="0">
                <a:solidFill>
                  <a:srgbClr val="737373"/>
                </a:solidFill>
              </a:rPr>
              <a:t>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www.cost.eu/COST_Actions/</a:t>
            </a:r>
            <a:r>
              <a:rPr lang="ru-RU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ru-RU" sz="2400" dirty="0" smtClean="0">
                <a:solidFill>
                  <a:srgbClr val="0070C0"/>
                </a:solidFill>
              </a:rPr>
              <a:t>необходимо зарегистрироваться в </a:t>
            </a:r>
            <a:r>
              <a:rPr lang="en-US" sz="2400" dirty="0" smtClean="0">
                <a:solidFill>
                  <a:srgbClr val="0070C0"/>
                </a:solidFill>
              </a:rPr>
              <a:t>e</a:t>
            </a:r>
            <a:r>
              <a:rPr lang="ru-RU" sz="2400" dirty="0" smtClean="0">
                <a:solidFill>
                  <a:srgbClr val="0070C0"/>
                </a:solidFill>
              </a:rPr>
              <a:t>-</a:t>
            </a:r>
            <a:r>
              <a:rPr lang="en-US" sz="2400" dirty="0" smtClean="0">
                <a:solidFill>
                  <a:srgbClr val="0070C0"/>
                </a:solidFill>
              </a:rPr>
              <a:t>COST)</a:t>
            </a:r>
            <a:endParaRPr lang="ru-RU" sz="24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737373"/>
                </a:solidFill>
              </a:rPr>
              <a:t>Обратиться с неформальным письмом, выражающим Ваш интерес к сотрудничеству, к руководителю проекта (</a:t>
            </a:r>
            <a:r>
              <a:rPr lang="en-US" sz="2400" dirty="0" smtClean="0">
                <a:solidFill>
                  <a:srgbClr val="737373"/>
                </a:solidFill>
              </a:rPr>
              <a:t>Chair of COST action)</a:t>
            </a:r>
            <a:r>
              <a:rPr lang="ru-RU" sz="2400" dirty="0" smtClean="0">
                <a:solidFill>
                  <a:srgbClr val="737373"/>
                </a:solidFill>
              </a:rPr>
              <a:t>. Приложить краткую информацию о своей организации и исследованиях, С</a:t>
            </a:r>
            <a:r>
              <a:rPr lang="en-US" sz="2400" dirty="0" smtClean="0">
                <a:solidFill>
                  <a:srgbClr val="737373"/>
                </a:solidFill>
              </a:rPr>
              <a:t>V </a:t>
            </a:r>
            <a:r>
              <a:rPr lang="ru-RU" sz="2400" dirty="0" smtClean="0">
                <a:solidFill>
                  <a:srgbClr val="737373"/>
                </a:solidFill>
              </a:rPr>
              <a:t>и попросить выслать инструкции по заполнению заявки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737373"/>
                </a:solidFill>
              </a:rPr>
              <a:t>Заполнить заявку </a:t>
            </a:r>
            <a:r>
              <a:rPr lang="en-US" sz="2400" dirty="0" smtClean="0">
                <a:solidFill>
                  <a:srgbClr val="737373"/>
                </a:solidFill>
              </a:rPr>
              <a:t>on-line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737373"/>
                </a:solidFill>
              </a:rPr>
              <a:t>Процедура рассмотрения занимает </a:t>
            </a:r>
            <a:r>
              <a:rPr lang="en-US" sz="2400" dirty="0" smtClean="0">
                <a:solidFill>
                  <a:srgbClr val="737373"/>
                </a:solidFill>
              </a:rPr>
              <a:t>4 </a:t>
            </a:r>
            <a:r>
              <a:rPr lang="ru-RU" sz="2400" dirty="0" smtClean="0">
                <a:solidFill>
                  <a:srgbClr val="737373"/>
                </a:solidFill>
              </a:rPr>
              <a:t>недели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rgbClr val="737373"/>
                </a:solidFill>
              </a:rPr>
              <a:t>Вы получаете уведомление о присоединении к проекту</a:t>
            </a:r>
            <a:r>
              <a:rPr lang="en-US" sz="3100" dirty="0" smtClean="0">
                <a:solidFill>
                  <a:srgbClr val="737373"/>
                </a:solidFill>
              </a:rPr>
              <a:t> </a:t>
            </a:r>
            <a:endParaRPr lang="ru-RU" dirty="0">
              <a:solidFill>
                <a:srgbClr val="737373"/>
              </a:solidFill>
            </a:endParaRP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5BD078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61894B-4245-42CC-8DBD-6F9A90FCE1CE}" type="slidenum">
              <a:rPr lang="en-US" altLang="ru-RU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ru-RU" sz="1800" smtClean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4" y="368032"/>
            <a:ext cx="708871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859730" y="583789"/>
            <a:ext cx="4055917" cy="1066800"/>
          </a:xfrm>
        </p:spPr>
        <p:txBody>
          <a:bodyPr/>
          <a:lstStyle/>
          <a:p>
            <a:r>
              <a:rPr lang="ru-RU" sz="3200" dirty="0" smtClean="0">
                <a:solidFill>
                  <a:srgbClr val="737373"/>
                </a:solidFill>
                <a:latin typeface="+mn-lt"/>
              </a:rPr>
              <a:t>Присоединение к текущему проекту</a:t>
            </a:r>
            <a:endParaRPr lang="ru-RU" sz="3200" dirty="0">
              <a:solidFill>
                <a:srgbClr val="737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73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9DC5B6-884B-4B92-AEBA-F7FA57811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517" y="1598921"/>
            <a:ext cx="2668208" cy="1077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940466-7CBF-40C8-838B-CEDB29CF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941" y="3725838"/>
            <a:ext cx="3074243" cy="1077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9DA08B-A3C5-40F1-837B-6FB03442E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648" y="3058771"/>
            <a:ext cx="1466240" cy="19872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0A63F8-56AA-47DE-AD7A-01C9E89B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843" y="1598920"/>
            <a:ext cx="2021236" cy="1008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3DD39E-05C4-49AB-9C3B-DC04D6960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88" y="1646064"/>
            <a:ext cx="2087263" cy="10772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D16773-925C-4D8B-9217-CA2C60A33F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76" y="3380641"/>
            <a:ext cx="2959426" cy="12997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4" y="368032"/>
            <a:ext cx="708871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7859730" y="478621"/>
            <a:ext cx="4055917" cy="1066800"/>
          </a:xfrm>
        </p:spPr>
        <p:txBody>
          <a:bodyPr/>
          <a:lstStyle/>
          <a:p>
            <a:r>
              <a:rPr lang="ru-RU" sz="3200" b="0" dirty="0" smtClean="0">
                <a:solidFill>
                  <a:srgbClr val="737373"/>
                </a:solidFill>
                <a:latin typeface="+mn-lt"/>
              </a:rPr>
              <a:t>Статистика </a:t>
            </a:r>
            <a:r>
              <a:rPr lang="en-US" sz="3200" b="0" dirty="0" smtClean="0">
                <a:solidFill>
                  <a:srgbClr val="737373"/>
                </a:solidFill>
                <a:latin typeface="+mn-lt"/>
              </a:rPr>
              <a:t>COST 2018 </a:t>
            </a:r>
            <a:r>
              <a:rPr lang="ru-RU" sz="3200" b="0" dirty="0" smtClean="0">
                <a:solidFill>
                  <a:srgbClr val="737373"/>
                </a:solidFill>
                <a:latin typeface="+mn-lt"/>
              </a:rPr>
              <a:t>г. </a:t>
            </a:r>
            <a:endParaRPr lang="ru-RU" sz="3200" b="0" dirty="0">
              <a:solidFill>
                <a:srgbClr val="737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4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5BAE1A-BF92-4A36-8A9B-F0580325C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683834"/>
              </p:ext>
            </p:extLst>
          </p:nvPr>
        </p:nvGraphicFramePr>
        <p:xfrm>
          <a:off x="720090" y="1743074"/>
          <a:ext cx="11132820" cy="370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1E6F99-B6C1-4DC9-9B96-201A2AEBAA24}"/>
              </a:ext>
            </a:extLst>
          </p:cNvPr>
          <p:cNvSpPr txBox="1"/>
          <p:nvPr/>
        </p:nvSpPr>
        <p:spPr>
          <a:xfrm>
            <a:off x="2122564" y="1919984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37373"/>
                </a:solidFill>
              </a:rPr>
              <a:t>Total number of running Actions: 291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7859730" y="478621"/>
            <a:ext cx="4055917" cy="1066800"/>
          </a:xfrm>
        </p:spPr>
        <p:txBody>
          <a:bodyPr/>
          <a:lstStyle/>
          <a:p>
            <a:r>
              <a:rPr lang="ru-RU" sz="3200" b="0" dirty="0" smtClean="0">
                <a:solidFill>
                  <a:srgbClr val="737373"/>
                </a:solidFill>
                <a:latin typeface="+mn-lt"/>
              </a:rPr>
              <a:t>Статистика </a:t>
            </a:r>
            <a:r>
              <a:rPr lang="en-US" sz="3200" b="0" dirty="0" smtClean="0">
                <a:solidFill>
                  <a:srgbClr val="737373"/>
                </a:solidFill>
                <a:latin typeface="+mn-lt"/>
              </a:rPr>
              <a:t>COST 2018 </a:t>
            </a:r>
            <a:r>
              <a:rPr lang="ru-RU" sz="3200" b="0" dirty="0" smtClean="0">
                <a:solidFill>
                  <a:srgbClr val="737373"/>
                </a:solidFill>
                <a:latin typeface="+mn-lt"/>
              </a:rPr>
              <a:t>г. </a:t>
            </a:r>
            <a:endParaRPr lang="ru-RU" sz="3200" b="0" dirty="0">
              <a:solidFill>
                <a:srgbClr val="737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0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51" y="1989138"/>
            <a:ext cx="11055349" cy="45847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dirty="0" smtClean="0">
                <a:solidFill>
                  <a:srgbClr val="737373"/>
                </a:solidFill>
              </a:rPr>
              <a:t>Существенный рост научных контактов в ЕС и за его пределами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dirty="0" smtClean="0">
                <a:solidFill>
                  <a:srgbClr val="00B0F0"/>
                </a:solidFill>
              </a:rPr>
              <a:t>Увеличение количества и качества публикаций в реферируемых зарубежных изданиях и облегчение доступа в них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dirty="0" smtClean="0">
                <a:solidFill>
                  <a:srgbClr val="737373"/>
                </a:solidFill>
              </a:rPr>
              <a:t>Средства на международную мобильность для участия в конференциях  в ЕС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dirty="0" smtClean="0">
                <a:solidFill>
                  <a:srgbClr val="00B0F0"/>
                </a:solidFill>
              </a:rPr>
              <a:t>Средства для участия молодых ученых в летних школах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dirty="0" smtClean="0">
                <a:solidFill>
                  <a:srgbClr val="737373"/>
                </a:solidFill>
              </a:rPr>
              <a:t>Возможность подачи совместно с партнерами проектов  в другие программы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dirty="0" smtClean="0">
                <a:solidFill>
                  <a:srgbClr val="00B0F0"/>
                </a:solidFill>
              </a:rPr>
              <a:t>«Узнаваемость» организации в ЕС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dirty="0" smtClean="0"/>
              <a:t>…. </a:t>
            </a:r>
            <a:endParaRPr lang="ru-RU" dirty="0"/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5BD078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BD0FA3-8DAB-4933-8D3D-7DB82A9A0695}" type="slidenum">
              <a:rPr lang="en-US" altLang="ru-RU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ru-RU" sz="1800" smtClean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4" y="368032"/>
            <a:ext cx="708871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664522" y="583789"/>
            <a:ext cx="4251126" cy="1066800"/>
          </a:xfrm>
        </p:spPr>
        <p:txBody>
          <a:bodyPr/>
          <a:lstStyle/>
          <a:p>
            <a:r>
              <a:rPr lang="ru-RU" sz="3200" dirty="0" smtClean="0">
                <a:solidFill>
                  <a:srgbClr val="737373"/>
                </a:solidFill>
                <a:latin typeface="+mn-lt"/>
              </a:rPr>
              <a:t>Что </a:t>
            </a:r>
            <a:r>
              <a:rPr lang="en-US" sz="3200" dirty="0" smtClean="0">
                <a:solidFill>
                  <a:srgbClr val="737373"/>
                </a:solidFill>
                <a:latin typeface="+mn-lt"/>
              </a:rPr>
              <a:t>COST</a:t>
            </a:r>
            <a:r>
              <a:rPr lang="ru-RU" sz="3200" dirty="0" smtClean="0">
                <a:solidFill>
                  <a:srgbClr val="737373"/>
                </a:solidFill>
                <a:latin typeface="+mn-lt"/>
              </a:rPr>
              <a:t> дает Вам? </a:t>
            </a:r>
            <a:endParaRPr lang="ru-RU" sz="3200" dirty="0">
              <a:solidFill>
                <a:srgbClr val="737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56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4712" y="1807787"/>
            <a:ext cx="10694853" cy="587767"/>
          </a:xfrm>
        </p:spPr>
        <p:txBody>
          <a:bodyPr/>
          <a:lstStyle/>
          <a:p>
            <a:r>
              <a:rPr lang="en-GB" dirty="0"/>
              <a:t>COST </a:t>
            </a:r>
            <a:r>
              <a:rPr lang="ru-RU" dirty="0" smtClean="0"/>
              <a:t>как вход в Рамочные программы ЕС (Горизонт 2020)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94" y="2782888"/>
            <a:ext cx="9490764" cy="22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902" y="368075"/>
            <a:ext cx="11005998" cy="587767"/>
          </a:xfrm>
        </p:spPr>
        <p:txBody>
          <a:bodyPr/>
          <a:lstStyle/>
          <a:p>
            <a:r>
              <a:rPr lang="ru-RU" dirty="0" smtClean="0"/>
              <a:t>Основные документы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https://www.cost.eu/funding/how-to-get-funding/documents-and-guidelines/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772E7-0CC9-4E1A-A0AA-D4E4FC95D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27" y="1521670"/>
            <a:ext cx="6238542" cy="2391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F7C7E0-83F1-4C50-ADF4-445CE08F9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687" y="4031206"/>
            <a:ext cx="7079283" cy="24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0859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7581" y="-1310462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C8E4-4BE7-43EC-83BB-AB28FA58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254" y="3961396"/>
            <a:ext cx="4359895" cy="1227824"/>
          </a:xfrm>
        </p:spPr>
        <p:txBody>
          <a:bodyPr/>
          <a:lstStyle/>
          <a:p>
            <a:r>
              <a:rPr lang="ru-RU" dirty="0" smtClean="0"/>
              <a:t>Ни пуха ни пера! 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30C8E4-4BE7-43EC-83BB-AB28FA583F42}"/>
              </a:ext>
            </a:extLst>
          </p:cNvPr>
          <p:cNvSpPr txBox="1">
            <a:spLocks/>
          </p:cNvSpPr>
          <p:nvPr/>
        </p:nvSpPr>
        <p:spPr>
          <a:xfrm flipH="1">
            <a:off x="5860181" y="3961396"/>
            <a:ext cx="5959643" cy="1227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400" b="0" dirty="0" smtClean="0"/>
              <a:t>Ольга </a:t>
            </a:r>
            <a:r>
              <a:rPr lang="ru-RU" sz="2400" b="0" dirty="0" err="1" smtClean="0"/>
              <a:t>Мееровская</a:t>
            </a:r>
            <a:endParaRPr lang="ru-RU" sz="2400" b="0" dirty="0" smtClean="0"/>
          </a:p>
          <a:p>
            <a:r>
              <a:rPr lang="ru-RU" sz="2400" b="0" dirty="0" smtClean="0"/>
              <a:t>Национальный корреспондент </a:t>
            </a:r>
            <a:r>
              <a:rPr lang="en-US" sz="2400" b="0" dirty="0" smtClean="0"/>
              <a:t>COST</a:t>
            </a:r>
            <a:r>
              <a:rPr lang="ru-RU" sz="2400" b="0" dirty="0" smtClean="0"/>
              <a:t> в Беларуси</a:t>
            </a:r>
            <a:r>
              <a:rPr lang="en-US" sz="2400" b="0" dirty="0" smtClean="0"/>
              <a:t>,</a:t>
            </a:r>
            <a:r>
              <a:rPr lang="ru-RU" sz="2400" b="0" dirty="0" smtClean="0"/>
              <a:t>ГУ «</a:t>
            </a:r>
            <a:r>
              <a:rPr lang="ru-RU" sz="2400" b="0" dirty="0" err="1" smtClean="0"/>
              <a:t>БелИСА</a:t>
            </a:r>
            <a:r>
              <a:rPr lang="ru-RU" sz="2400" b="0" dirty="0" smtClean="0"/>
              <a:t>»</a:t>
            </a:r>
          </a:p>
          <a:p>
            <a:r>
              <a:rPr lang="ru-RU" sz="2400" b="0" dirty="0" smtClean="0"/>
              <a:t>Тел. +375 17 2033139, +375 29 6612576</a:t>
            </a:r>
          </a:p>
          <a:p>
            <a:r>
              <a:rPr lang="en-US" sz="2400" b="0" dirty="0" smtClean="0"/>
              <a:t>Meerovskaya@fp7-nip.org.by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40999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166" y="786809"/>
            <a:ext cx="4075975" cy="6117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://www.cost.eu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667" y="1952625"/>
            <a:ext cx="10862733" cy="43672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Создана в 1971 г.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С 2013 г. – межправительственная бесприбыльная ассоциация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Цель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2600" dirty="0" smtClean="0">
                <a:solidFill>
                  <a:srgbClr val="0070C0"/>
                </a:solidFill>
              </a:rPr>
              <a:t>координация национальных исследований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Финансируется ЕС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, бюджет – 300 млн. евро на 2014-2020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Поддержка предоставляется в форме 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COST action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Ограничений по тематике нет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sp>
        <p:nvSpPr>
          <p:cNvPr id="1843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5BD078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defRPr sz="2000">
                <a:solidFill>
                  <a:srgbClr val="5BD078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defRPr sz="2000">
                <a:solidFill>
                  <a:srgbClr val="5BD078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buChar char="▫"/>
              <a:defRPr sz="2000">
                <a:solidFill>
                  <a:srgbClr val="5BD078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buChar char="▫"/>
              <a:defRPr sz="2000">
                <a:solidFill>
                  <a:srgbClr val="5BD078"/>
                </a:solidFill>
                <a:latin typeface="Georgia" pitchFamily="18" charset="0"/>
              </a:defRPr>
            </a:lvl9pPr>
          </a:lstStyle>
          <a:p>
            <a:fld id="{0634AE8D-E050-43B0-9A84-C59E8BB3D1F0}" type="slidenum">
              <a:rPr lang="en-US" altLang="ru-RU" sz="1800">
                <a:solidFill>
                  <a:srgbClr val="FFFFFF"/>
                </a:solidFill>
              </a:rPr>
              <a:pPr/>
              <a:t>2</a:t>
            </a:fld>
            <a:endParaRPr lang="en-US" altLang="ru-RU" sz="1800">
              <a:solidFill>
                <a:srgbClr val="FFFFFF"/>
              </a:solidFill>
            </a:endParaRPr>
          </a:p>
        </p:txBody>
      </p:sp>
      <p:pic>
        <p:nvPicPr>
          <p:cNvPr id="1843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523876"/>
            <a:ext cx="708871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83458" y="1246043"/>
            <a:ext cx="10225087" cy="467499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Подписка на новости</a:t>
            </a:r>
            <a:r>
              <a:rPr lang="en-GB" sz="2000" dirty="0" smtClean="0">
                <a:solidFill>
                  <a:schemeClr val="tx2"/>
                </a:solidFill>
              </a:rPr>
              <a:t>: </a:t>
            </a:r>
            <a:r>
              <a:rPr lang="en-GB" sz="2000" dirty="0">
                <a:solidFill>
                  <a:schemeClr val="tx2"/>
                </a:solidFill>
                <a:hlinkClick r:id="rId2"/>
              </a:rPr>
              <a:t>www.cost.eu/subscribe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COST</a:t>
            </a:r>
            <a:r>
              <a:rPr lang="ru-RU" sz="2000" dirty="0" smtClean="0">
                <a:solidFill>
                  <a:schemeClr val="tx2"/>
                </a:solidFill>
              </a:rPr>
              <a:t> в социальных сетях</a:t>
            </a:r>
            <a:r>
              <a:rPr lang="en-GB" sz="2000" dirty="0" smtClean="0">
                <a:solidFill>
                  <a:schemeClr val="tx2"/>
                </a:solidFill>
              </a:rPr>
              <a:t>:</a:t>
            </a:r>
            <a:endParaRPr lang="en-GB" sz="2000" dirty="0">
              <a:solidFill>
                <a:schemeClr val="tx2"/>
              </a:solidFill>
            </a:endParaRP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        </a:t>
            </a:r>
            <a:endParaRPr lang="en-GB" sz="1200" dirty="0"/>
          </a:p>
          <a:p>
            <a:endParaRPr lang="en-GB" sz="2000" dirty="0"/>
          </a:p>
          <a:p>
            <a:pPr marL="457200" lvl="1" indent="0">
              <a:buNone/>
            </a:pPr>
            <a:r>
              <a:rPr lang="en-GB" sz="1600" dirty="0"/>
              <a:t>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3458" y="462708"/>
            <a:ext cx="8327543" cy="587767"/>
          </a:xfrm>
        </p:spPr>
        <p:txBody>
          <a:bodyPr/>
          <a:lstStyle/>
          <a:p>
            <a:r>
              <a:rPr lang="ru-RU" dirty="0" smtClean="0"/>
              <a:t>Связывайтесь с нами: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50" y="2362712"/>
            <a:ext cx="618750" cy="61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350" y="3147934"/>
            <a:ext cx="618750" cy="60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497" y="2362712"/>
            <a:ext cx="618750" cy="618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747" y="3199439"/>
            <a:ext cx="607500" cy="60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997" y="3445039"/>
            <a:ext cx="123750" cy="135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9960" y="2529185"/>
            <a:ext cx="2867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www.facebook.com/COST.Programme/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9961" y="3306541"/>
            <a:ext cx="2404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9"/>
              </a:rPr>
              <a:t>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9"/>
              </a:rPr>
              <a:t>COSTprogramme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8247" y="2520749"/>
            <a:ext cx="3588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0"/>
              </a:rPr>
              <a:t>https://www.linkedin.com/company-beta/1050548/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98248" y="3360472"/>
            <a:ext cx="332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https://www.youtube.com/user/COSTOffice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7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33844" y="413227"/>
            <a:ext cx="10934694" cy="587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cs typeface="Arial" charset="0"/>
              </a:rPr>
              <a:t>COST – 45 years proven track record in research collaboration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4B4A3-17A6-4706-9088-3E15BF624355}"/>
              </a:ext>
            </a:extLst>
          </p:cNvPr>
          <p:cNvSpPr txBox="1">
            <a:spLocks/>
          </p:cNvSpPr>
          <p:nvPr/>
        </p:nvSpPr>
        <p:spPr>
          <a:xfrm>
            <a:off x="933844" y="913487"/>
            <a:ext cx="4468004" cy="53751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38 COST Members</a:t>
            </a:r>
          </a:p>
          <a:p>
            <a:pPr marL="457200" lvl="1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GB" sz="1200" dirty="0">
                <a:solidFill>
                  <a:schemeClr val="accent6"/>
                </a:solidFill>
                <a:latin typeface="Arial"/>
              </a:rPr>
              <a:t>Albania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Austria,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Belgium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Bosnia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Herzegovina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Bulgaria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Croatia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Cyprus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Czech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Republic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Denmark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D37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Estonia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Finland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France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Germany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Greece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>
                <a:solidFill>
                  <a:schemeClr val="accent6"/>
                </a:solidFill>
              </a:rPr>
              <a:t>Hungary,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Iceland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Ireland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Italy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Latvia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Lithuania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Luxembourg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Malta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 Republic of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Moldova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Montenegro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The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Netherlands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</a:rPr>
              <a:t>The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>
                <a:solidFill>
                  <a:schemeClr val="accent6"/>
                </a:solidFill>
              </a:rPr>
              <a:t>Republic of North Macedonia,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Norway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Poland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Portugal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Romania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Serbia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Slovakia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Slovenia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Spain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Sweden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Switzerland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GB" sz="1200" dirty="0">
                <a:solidFill>
                  <a:schemeClr val="accent6"/>
                </a:solidFill>
                <a:latin typeface="Arial"/>
              </a:rPr>
              <a:t>Turkey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United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chemeClr val="accent1"/>
                </a:solidFill>
                <a:latin typeface="Arial"/>
              </a:rPr>
              <a:t>Kingdom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 Cooperating Member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Israel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Near Neighbour Countries participation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Algeria, Armenia, Azerbaijan,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Belarus,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Egypt, Georgia, Jordan</a:t>
            </a:r>
            <a:r>
              <a:rPr lang="en-GB" sz="1200" dirty="0">
                <a:solidFill>
                  <a:srgbClr val="737373"/>
                </a:solidFill>
              </a:rPr>
              <a:t>, Kosovo*, Lebanon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Libya, Morocco, the Palestine**, Russia, Syria, Tunisia and Ukraine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2CC39D-0AE0-4E49-9BD4-AEEB5F614B48}"/>
              </a:ext>
            </a:extLst>
          </p:cNvPr>
          <p:cNvGrpSpPr/>
          <p:nvPr/>
        </p:nvGrpSpPr>
        <p:grpSpPr>
          <a:xfrm>
            <a:off x="5401848" y="1310163"/>
            <a:ext cx="5703444" cy="4581794"/>
            <a:chOff x="3520912" y="1413142"/>
            <a:chExt cx="5463200" cy="45221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AC8D24-1024-4D92-9835-44D95C7CE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83"/>
            <a:stretch/>
          </p:blipFill>
          <p:spPr>
            <a:xfrm>
              <a:off x="4788024" y="1413142"/>
              <a:ext cx="4196088" cy="45221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E12684-0989-4DA2-8840-68BC755FBCEB}"/>
                </a:ext>
              </a:extLst>
            </p:cNvPr>
            <p:cNvSpPr txBox="1"/>
            <p:nvPr/>
          </p:nvSpPr>
          <p:spPr>
            <a:xfrm>
              <a:off x="3808944" y="3996719"/>
              <a:ext cx="17711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C57FA2-06DD-4046-9970-606CB48D49E3}"/>
                </a:ext>
              </a:extLst>
            </p:cNvPr>
            <p:cNvSpPr txBox="1"/>
            <p:nvPr/>
          </p:nvSpPr>
          <p:spPr>
            <a:xfrm>
              <a:off x="3520912" y="3627387"/>
              <a:ext cx="17711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108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4364039"/>
          </a:xfrm>
        </p:spPr>
        <p:txBody>
          <a:bodyPr/>
          <a:lstStyle/>
          <a:p>
            <a:pPr marL="365125" indent="-255588" eaLnBrk="1" hangingPunct="1"/>
            <a:r>
              <a:rPr lang="ru-RU" altLang="ru-RU" dirty="0" smtClean="0">
                <a:solidFill>
                  <a:srgbClr val="737373"/>
                </a:solidFill>
              </a:rPr>
              <a:t>Заявка формируется </a:t>
            </a:r>
            <a:r>
              <a:rPr lang="ru-RU" altLang="ru-RU" dirty="0" smtClean="0">
                <a:solidFill>
                  <a:srgbClr val="0070C0"/>
                </a:solidFill>
              </a:rPr>
              <a:t>мин. 7 организациями </a:t>
            </a:r>
            <a:r>
              <a:rPr lang="ru-RU" altLang="ru-RU" dirty="0" smtClean="0">
                <a:solidFill>
                  <a:srgbClr val="737373"/>
                </a:solidFill>
              </a:rPr>
              <a:t>из стран-членов </a:t>
            </a:r>
            <a:r>
              <a:rPr lang="en-US" altLang="ru-RU" dirty="0" smtClean="0">
                <a:solidFill>
                  <a:srgbClr val="737373"/>
                </a:solidFill>
              </a:rPr>
              <a:t>COST</a:t>
            </a:r>
            <a:r>
              <a:rPr lang="ru-RU" altLang="ru-RU" dirty="0" smtClean="0">
                <a:solidFill>
                  <a:srgbClr val="737373"/>
                </a:solidFill>
              </a:rPr>
              <a:t>,</a:t>
            </a:r>
            <a:r>
              <a:rPr lang="ru-RU" altLang="ru-RU" dirty="0" smtClean="0"/>
              <a:t> </a:t>
            </a:r>
            <a:r>
              <a:rPr lang="ru-RU" altLang="ru-RU" dirty="0" smtClean="0">
                <a:solidFill>
                  <a:srgbClr val="0070C0"/>
                </a:solidFill>
              </a:rPr>
              <a:t>имеющих национальное финансирование </a:t>
            </a:r>
            <a:r>
              <a:rPr lang="ru-RU" altLang="ru-RU" dirty="0" smtClean="0">
                <a:solidFill>
                  <a:srgbClr val="737373"/>
                </a:solidFill>
              </a:rPr>
              <a:t>по теме проекта</a:t>
            </a:r>
            <a:endParaRPr lang="en-US" altLang="ru-RU" dirty="0" smtClean="0">
              <a:solidFill>
                <a:srgbClr val="737373"/>
              </a:solidFill>
            </a:endParaRPr>
          </a:p>
          <a:p>
            <a:pPr marL="365125" indent="-255588" eaLnBrk="1" hangingPunct="1"/>
            <a:r>
              <a:rPr lang="ru-RU" altLang="ru-RU" dirty="0" smtClean="0">
                <a:solidFill>
                  <a:srgbClr val="737373"/>
                </a:solidFill>
              </a:rPr>
              <a:t> Принцип формирования - </a:t>
            </a:r>
            <a:r>
              <a:rPr lang="en-US" altLang="ru-RU" dirty="0" smtClean="0">
                <a:solidFill>
                  <a:srgbClr val="0070C0"/>
                </a:solidFill>
              </a:rPr>
              <a:t>bottom-up</a:t>
            </a:r>
            <a:endParaRPr lang="ru-RU" altLang="ru-RU" dirty="0" smtClean="0">
              <a:solidFill>
                <a:srgbClr val="0070C0"/>
              </a:solidFill>
            </a:endParaRPr>
          </a:p>
          <a:p>
            <a:pPr marL="365125" indent="-255588" eaLnBrk="1" hangingPunct="1"/>
            <a:r>
              <a:rPr lang="ru-RU" altLang="ru-RU" dirty="0" smtClean="0">
                <a:solidFill>
                  <a:srgbClr val="737373"/>
                </a:solidFill>
              </a:rPr>
              <a:t>Длительность – </a:t>
            </a:r>
            <a:r>
              <a:rPr lang="ru-RU" altLang="ru-RU" dirty="0" smtClean="0">
                <a:solidFill>
                  <a:srgbClr val="0070C0"/>
                </a:solidFill>
              </a:rPr>
              <a:t>4 года</a:t>
            </a:r>
          </a:p>
          <a:p>
            <a:pPr marL="365125" indent="-255588" eaLnBrk="1" hangingPunct="1"/>
            <a:r>
              <a:rPr lang="ru-RU" altLang="ru-RU" dirty="0" smtClean="0">
                <a:solidFill>
                  <a:srgbClr val="737373"/>
                </a:solidFill>
              </a:rPr>
              <a:t>Возможность </a:t>
            </a:r>
            <a:r>
              <a:rPr lang="ru-RU" altLang="ru-RU" dirty="0" smtClean="0">
                <a:solidFill>
                  <a:srgbClr val="0070C0"/>
                </a:solidFill>
              </a:rPr>
              <a:t>присоединения</a:t>
            </a:r>
            <a:r>
              <a:rPr lang="ru-RU" altLang="ru-RU" dirty="0" smtClean="0">
                <a:solidFill>
                  <a:srgbClr val="737373"/>
                </a:solidFill>
              </a:rPr>
              <a:t> к проекту во время его реализации (сеть, ср. кол-во организаций – 27)  </a:t>
            </a:r>
            <a:endParaRPr lang="en-US" altLang="ru-RU" dirty="0" smtClean="0">
              <a:solidFill>
                <a:srgbClr val="737373"/>
              </a:solidFill>
            </a:endParaRPr>
          </a:p>
          <a:p>
            <a:pPr marL="365125" indent="-255588" eaLnBrk="1" hangingPunct="1"/>
            <a:endParaRPr lang="ru-RU" altLang="ru-RU" dirty="0" smtClean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5BD078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defRPr sz="2000">
                <a:solidFill>
                  <a:srgbClr val="5BD078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defRPr sz="2000">
                <a:solidFill>
                  <a:srgbClr val="5BD078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buChar char="▫"/>
              <a:defRPr sz="2000">
                <a:solidFill>
                  <a:srgbClr val="5BD078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buChar char="▫"/>
              <a:defRPr sz="2000">
                <a:solidFill>
                  <a:srgbClr val="5BD078"/>
                </a:solidFill>
                <a:latin typeface="Georgia" pitchFamily="18" charset="0"/>
              </a:defRPr>
            </a:lvl9pPr>
          </a:lstStyle>
          <a:p>
            <a:fld id="{D0FE873F-9212-4871-BDBA-7DB12BF2130F}" type="slidenum">
              <a:rPr lang="en-US" altLang="ru-RU" sz="1800">
                <a:solidFill>
                  <a:srgbClr val="FFFFFF"/>
                </a:solidFill>
              </a:rPr>
              <a:pPr/>
              <a:t>4</a:t>
            </a:fld>
            <a:endParaRPr lang="en-US" altLang="ru-RU" sz="1800">
              <a:solidFill>
                <a:srgbClr val="FFFFFF"/>
              </a:solidFill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0" y="263847"/>
            <a:ext cx="708871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9730" y="583789"/>
            <a:ext cx="4055917" cy="1066800"/>
          </a:xfrm>
        </p:spPr>
        <p:txBody>
          <a:bodyPr/>
          <a:lstStyle/>
          <a:p>
            <a:r>
              <a:rPr lang="ru-RU" sz="3200" dirty="0" smtClean="0">
                <a:solidFill>
                  <a:srgbClr val="737373"/>
                </a:solidFill>
                <a:latin typeface="+mn-lt"/>
              </a:rPr>
              <a:t>Общие правила</a:t>
            </a:r>
            <a:endParaRPr lang="ru-RU" sz="3200" dirty="0">
              <a:solidFill>
                <a:srgbClr val="737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3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2769"/>
            <a:ext cx="10972800" cy="4849402"/>
          </a:xfrm>
        </p:spPr>
        <p:txBody>
          <a:bodyPr>
            <a:normAutofit fontScale="625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3200" dirty="0" smtClean="0">
                <a:solidFill>
                  <a:srgbClr val="737373"/>
                </a:solidFill>
              </a:rPr>
              <a:t>Бюджет: 130 тыс. евро/</a:t>
            </a:r>
            <a:r>
              <a:rPr lang="en-US" sz="3200" dirty="0" smtClean="0">
                <a:solidFill>
                  <a:srgbClr val="737373"/>
                </a:solidFill>
              </a:rPr>
              <a:t>COST action/</a:t>
            </a:r>
            <a:r>
              <a:rPr lang="ru-RU" sz="3200" dirty="0" smtClean="0">
                <a:solidFill>
                  <a:srgbClr val="737373"/>
                </a:solidFill>
              </a:rPr>
              <a:t>год 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3200" b="1" dirty="0" smtClean="0">
                <a:solidFill>
                  <a:srgbClr val="737373"/>
                </a:solidFill>
              </a:rPr>
              <a:t>Финансируются: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b="1" dirty="0" smtClean="0">
                <a:solidFill>
                  <a:srgbClr val="737373"/>
                </a:solidFill>
              </a:rPr>
              <a:t>координация </a:t>
            </a:r>
            <a:r>
              <a:rPr lang="ru-RU" sz="3200" b="1" dirty="0">
                <a:solidFill>
                  <a:srgbClr val="737373"/>
                </a:solidFill>
              </a:rPr>
              <a:t>национальных </a:t>
            </a:r>
            <a:r>
              <a:rPr lang="ru-RU" sz="3200" b="1" dirty="0" smtClean="0">
                <a:solidFill>
                  <a:srgbClr val="737373"/>
                </a:solidFill>
              </a:rPr>
              <a:t>исследований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ru-RU" sz="3100" dirty="0" smtClean="0">
                <a:solidFill>
                  <a:srgbClr val="0070C0"/>
                </a:solidFill>
              </a:rPr>
              <a:t>организация ежегодных заседаний проекта и участие в них,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ru-RU" sz="3100" dirty="0" smtClean="0">
                <a:solidFill>
                  <a:srgbClr val="0070C0"/>
                </a:solidFill>
              </a:rPr>
              <a:t>организация заседаний рабочих групп, научных </a:t>
            </a:r>
            <a:r>
              <a:rPr lang="ru-RU" sz="3100" dirty="0">
                <a:solidFill>
                  <a:srgbClr val="0070C0"/>
                </a:solidFill>
              </a:rPr>
              <a:t>мероприятий, семинаров, </a:t>
            </a:r>
            <a:r>
              <a:rPr lang="ru-RU" sz="3100" dirty="0" smtClean="0">
                <a:solidFill>
                  <a:srgbClr val="0070C0"/>
                </a:solidFill>
              </a:rPr>
              <a:t>конференций в странах-членах </a:t>
            </a:r>
            <a:r>
              <a:rPr lang="en-US" sz="3100" dirty="0" smtClean="0">
                <a:solidFill>
                  <a:srgbClr val="0070C0"/>
                </a:solidFill>
              </a:rPr>
              <a:t>COST</a:t>
            </a:r>
            <a:r>
              <a:rPr lang="ru-RU" sz="3100" dirty="0" smtClean="0">
                <a:solidFill>
                  <a:srgbClr val="0070C0"/>
                </a:solidFill>
              </a:rPr>
              <a:t> и </a:t>
            </a:r>
            <a:r>
              <a:rPr lang="ru-RU" sz="3100" dirty="0">
                <a:solidFill>
                  <a:srgbClr val="0070C0"/>
                </a:solidFill>
              </a:rPr>
              <a:t>участие в </a:t>
            </a:r>
            <a:r>
              <a:rPr lang="ru-RU" sz="3100" dirty="0" smtClean="0">
                <a:solidFill>
                  <a:srgbClr val="0070C0"/>
                </a:solidFill>
              </a:rPr>
              <a:t>них</a:t>
            </a:r>
            <a:r>
              <a:rPr lang="en-US" sz="3100" dirty="0" smtClean="0">
                <a:solidFill>
                  <a:srgbClr val="0070C0"/>
                </a:solidFill>
              </a:rPr>
              <a:t> </a:t>
            </a:r>
            <a:r>
              <a:rPr lang="ru-RU" sz="3100" dirty="0" smtClean="0">
                <a:solidFill>
                  <a:srgbClr val="0070C0"/>
                </a:solidFill>
              </a:rPr>
              <a:t>партнеров проектов </a:t>
            </a:r>
            <a:r>
              <a:rPr lang="en-US" sz="3100" dirty="0" smtClean="0">
                <a:solidFill>
                  <a:srgbClr val="0070C0"/>
                </a:solidFill>
              </a:rPr>
              <a:t>COST </a:t>
            </a:r>
            <a:r>
              <a:rPr lang="ru-RU" sz="3100" dirty="0" smtClean="0">
                <a:solidFill>
                  <a:srgbClr val="0070C0"/>
                </a:solidFill>
              </a:rPr>
              <a:t>и внешних экспертов), 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ru-RU" sz="3100" dirty="0" smtClean="0">
                <a:solidFill>
                  <a:srgbClr val="0070C0"/>
                </a:solidFill>
              </a:rPr>
              <a:t>краткосрочные </a:t>
            </a:r>
            <a:r>
              <a:rPr lang="ru-RU" sz="3100" dirty="0">
                <a:solidFill>
                  <a:srgbClr val="0070C0"/>
                </a:solidFill>
              </a:rPr>
              <a:t>научные </a:t>
            </a:r>
            <a:r>
              <a:rPr lang="ru-RU" sz="3100" dirty="0" smtClean="0">
                <a:solidFill>
                  <a:srgbClr val="0070C0"/>
                </a:solidFill>
              </a:rPr>
              <a:t>командировки (в основном, для молодых ученых) 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ru-RU" sz="3100" dirty="0" smtClean="0">
                <a:solidFill>
                  <a:srgbClr val="0070C0"/>
                </a:solidFill>
              </a:rPr>
              <a:t>организация обучающих школ и финансирование участия в них, главным образом, но не исключительно молодых ученых из организаций-партнеров проекта </a:t>
            </a:r>
            <a:r>
              <a:rPr lang="en-US" sz="3100" dirty="0" smtClean="0">
                <a:solidFill>
                  <a:srgbClr val="0070C0"/>
                </a:solidFill>
              </a:rPr>
              <a:t>COST</a:t>
            </a:r>
            <a:endParaRPr lang="ru-RU" sz="3100" dirty="0" smtClean="0">
              <a:solidFill>
                <a:srgbClr val="0070C0"/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ru-RU" sz="3100" dirty="0" smtClean="0">
                <a:solidFill>
                  <a:srgbClr val="0070C0"/>
                </a:solidFill>
              </a:rPr>
              <a:t>публикации </a:t>
            </a:r>
            <a:r>
              <a:rPr lang="ru-RU" sz="3100" dirty="0">
                <a:solidFill>
                  <a:srgbClr val="0070C0"/>
                </a:solidFill>
              </a:rPr>
              <a:t>и др. виды деятельности, связанные с распространением информации о результатах научных </a:t>
            </a:r>
            <a:r>
              <a:rPr lang="ru-RU" sz="3100" dirty="0" smtClean="0">
                <a:solidFill>
                  <a:srgbClr val="0070C0"/>
                </a:solidFill>
              </a:rPr>
              <a:t>исследований и научной среде и обществе в целом. 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ru-RU" sz="3200" dirty="0" smtClean="0">
                <a:solidFill>
                  <a:srgbClr val="737373"/>
                </a:solidFill>
              </a:rPr>
              <a:t>Особое </a:t>
            </a:r>
            <a:r>
              <a:rPr lang="ru-RU" sz="3200" dirty="0">
                <a:solidFill>
                  <a:srgbClr val="737373"/>
                </a:solidFill>
              </a:rPr>
              <a:t>внимание уделяется поддержке международной мобильности молодых ученых.</a:t>
            </a:r>
            <a:endParaRPr lang="ru-RU" sz="3200" dirty="0" smtClean="0">
              <a:solidFill>
                <a:srgbClr val="737373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b="1" dirty="0" smtClean="0">
                <a:solidFill>
                  <a:srgbClr val="737373"/>
                </a:solidFill>
              </a:rPr>
              <a:t>участие организаций из стран-ближайших соседей </a:t>
            </a:r>
            <a:r>
              <a:rPr lang="ru-RU" sz="3200" b="1" dirty="0" smtClean="0">
                <a:solidFill>
                  <a:srgbClr val="0070C0"/>
                </a:solidFill>
              </a:rPr>
              <a:t>(Беларусь). </a:t>
            </a:r>
            <a:r>
              <a:rPr lang="ru-RU" sz="3200" dirty="0" smtClean="0">
                <a:solidFill>
                  <a:srgbClr val="737373"/>
                </a:solidFill>
              </a:rPr>
              <a:t>В случае присоединения к </a:t>
            </a:r>
            <a:r>
              <a:rPr lang="en-US" sz="3200" dirty="0" smtClean="0">
                <a:solidFill>
                  <a:srgbClr val="737373"/>
                </a:solidFill>
              </a:rPr>
              <a:t>COST action </a:t>
            </a:r>
            <a:r>
              <a:rPr lang="ru-RU" sz="3200" dirty="0" smtClean="0">
                <a:solidFill>
                  <a:srgbClr val="737373"/>
                </a:solidFill>
              </a:rPr>
              <a:t>организаций из стран-соседей бюджет проекта увеличивается 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dirty="0" smtClean="0">
                <a:solidFill>
                  <a:srgbClr val="737373"/>
                </a:solidFill>
              </a:rPr>
              <a:t>Не финансируются: </a:t>
            </a:r>
            <a:r>
              <a:rPr lang="ru-RU" sz="3200" dirty="0" smtClean="0">
                <a:solidFill>
                  <a:srgbClr val="737373"/>
                </a:solidFill>
              </a:rPr>
              <a:t>исследования (заработная плата, инфраструктура), участие стран-международных партнеров</a:t>
            </a:r>
            <a:endParaRPr lang="ru-RU" sz="3200" dirty="0">
              <a:solidFill>
                <a:srgbClr val="737373"/>
              </a:solidFill>
            </a:endParaRPr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5BD078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defRPr sz="2000">
                <a:solidFill>
                  <a:srgbClr val="5BD078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defRPr sz="2000">
                <a:solidFill>
                  <a:srgbClr val="5BD078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buChar char="▫"/>
              <a:defRPr sz="2000">
                <a:solidFill>
                  <a:srgbClr val="5BD078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5BD078"/>
              </a:buClr>
              <a:buFont typeface="Georgia" pitchFamily="18" charset="0"/>
              <a:buChar char="▫"/>
              <a:defRPr sz="2000">
                <a:solidFill>
                  <a:srgbClr val="5BD078"/>
                </a:solidFill>
                <a:latin typeface="Georgia" pitchFamily="18" charset="0"/>
              </a:defRPr>
            </a:lvl9pPr>
          </a:lstStyle>
          <a:p>
            <a:fld id="{BF177CBC-CDCC-4B27-835C-85E586C9E371}" type="slidenum">
              <a:rPr lang="en-US" altLang="ru-RU" sz="1800">
                <a:solidFill>
                  <a:srgbClr val="FFFFFF"/>
                </a:solidFill>
              </a:rPr>
              <a:pPr/>
              <a:t>5</a:t>
            </a:fld>
            <a:endParaRPr lang="en-US" altLang="ru-RU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101521">
            <a:off x="-390275" y="2500674"/>
            <a:ext cx="1210098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1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NETWORKING &amp; DISSEMINATION</a:t>
            </a:r>
            <a:endParaRPr lang="ru-RU" sz="4000" spc="1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2" y="222251"/>
            <a:ext cx="708871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7859730" y="583789"/>
            <a:ext cx="4055917" cy="1066800"/>
          </a:xfrm>
        </p:spPr>
        <p:txBody>
          <a:bodyPr/>
          <a:lstStyle/>
          <a:p>
            <a:r>
              <a:rPr lang="ru-RU" sz="3200" dirty="0" smtClean="0">
                <a:solidFill>
                  <a:srgbClr val="737373"/>
                </a:solidFill>
                <a:latin typeface="+mn-lt"/>
              </a:rPr>
              <a:t>Финансирование</a:t>
            </a:r>
            <a:endParaRPr lang="ru-RU" sz="3200" dirty="0">
              <a:solidFill>
                <a:srgbClr val="737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07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5BD078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50281F-4A97-4E6A-ADA0-BDD36D93590F}" type="slidenum">
              <a:rPr lang="en-US" altLang="ru-RU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ru-RU" sz="1800" smtClean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4" y="368032"/>
            <a:ext cx="708871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859730" y="583789"/>
            <a:ext cx="4055917" cy="1066800"/>
          </a:xfrm>
        </p:spPr>
        <p:txBody>
          <a:bodyPr/>
          <a:lstStyle/>
          <a:p>
            <a:r>
              <a:rPr lang="ru-RU" sz="3200" dirty="0" smtClean="0">
                <a:solidFill>
                  <a:srgbClr val="737373"/>
                </a:solidFill>
                <a:latin typeface="+mn-lt"/>
              </a:rPr>
              <a:t>Правила участия для Беларуси</a:t>
            </a:r>
            <a:endParaRPr lang="ru-RU" sz="3200" dirty="0">
              <a:solidFill>
                <a:srgbClr val="737373"/>
              </a:solidFill>
              <a:latin typeface="+mn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80479" y="1650589"/>
            <a:ext cx="4985054" cy="40956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737373"/>
                </a:solidFill>
              </a:rPr>
              <a:t>В качестве наблюдателя в Управляющем комитете проекта</a:t>
            </a:r>
          </a:p>
          <a:p>
            <a:endParaRPr lang="en-GB" dirty="0" smtClean="0">
              <a:solidFill>
                <a:srgbClr val="737373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737373"/>
                </a:solidFill>
              </a:rPr>
              <a:t>В качестве члена Рабочей группы</a:t>
            </a:r>
          </a:p>
          <a:p>
            <a:endParaRPr lang="en-GB" dirty="0" smtClean="0">
              <a:solidFill>
                <a:srgbClr val="737373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737373"/>
                </a:solidFill>
              </a:rPr>
              <a:t>В качестве получателя гранта для краткосрочной научной командировки</a:t>
            </a:r>
          </a:p>
          <a:p>
            <a:endParaRPr lang="en-GB" dirty="0" smtClean="0">
              <a:solidFill>
                <a:srgbClr val="737373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737373"/>
                </a:solidFill>
              </a:rPr>
              <a:t>Как обучаемый или тренер на летней(зимней) школе</a:t>
            </a:r>
          </a:p>
          <a:p>
            <a:endParaRPr lang="en-GB" dirty="0" smtClean="0">
              <a:solidFill>
                <a:srgbClr val="737373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737373"/>
                </a:solidFill>
              </a:rPr>
              <a:t>Как участник семинара/конференции</a:t>
            </a:r>
          </a:p>
          <a:p>
            <a:endParaRPr lang="en-GB" dirty="0" smtClean="0">
              <a:solidFill>
                <a:srgbClr val="737373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 smtClean="0">
                <a:solidFill>
                  <a:srgbClr val="737373"/>
                </a:solidFill>
              </a:rPr>
              <a:t>…</a:t>
            </a:r>
            <a:endParaRPr lang="en-GB" dirty="0">
              <a:solidFill>
                <a:srgbClr val="73737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6414" y="2500003"/>
            <a:ext cx="567923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Разовое участие в качестве приглашенного докладчика: макс. 4 приглашенных докладчика/мероприятие</a:t>
            </a:r>
          </a:p>
          <a:p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из РБ может принимать у себя командируемых в рамках проекта ученых из других организаций-партнеров проекта</a:t>
            </a:r>
          </a:p>
          <a:p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из РБ может выступать в качестве организатора летней/зимней школы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Наблюдатели в составе управляющего комитета: такие же правила, как и для ученых из стран-членов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97978"/>
            <a:ext cx="10972800" cy="427404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200" b="1" dirty="0" smtClean="0">
                <a:solidFill>
                  <a:srgbClr val="737373"/>
                </a:solidFill>
              </a:rPr>
              <a:t>Участие организаций из стран-ближайших соседей</a:t>
            </a:r>
            <a:r>
              <a:rPr lang="ru-RU" sz="2200" b="1" dirty="0" smtClean="0"/>
              <a:t>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макс. 2 организации в каждой </a:t>
            </a:r>
            <a:r>
              <a:rPr lang="en-US" sz="2200" dirty="0" smtClean="0">
                <a:solidFill>
                  <a:srgbClr val="0070C0"/>
                </a:solidFill>
              </a:rPr>
              <a:t>COST action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макс. 2 представителя от каждой организации-участника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ru-RU" sz="2200" i="1" u="sng" dirty="0" smtClean="0">
                <a:solidFill>
                  <a:srgbClr val="0070C0"/>
                </a:solidFill>
              </a:rPr>
              <a:t>но:</a:t>
            </a:r>
            <a:r>
              <a:rPr lang="ru-RU" sz="2200" dirty="0" smtClean="0">
                <a:solidFill>
                  <a:srgbClr val="0070C0"/>
                </a:solidFill>
              </a:rPr>
              <a:t> в каждом мероприятии в рамках проекта финансируется участие только 1 представителя от организации-участника, т.е. макс. 2 эксперта от страны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411480" lvl="1" indent="0" eaLnBrk="1" fontAlgn="auto" hangingPunct="1">
              <a:spcAft>
                <a:spcPts val="0"/>
              </a:spcAft>
              <a:buNone/>
              <a:defRPr/>
            </a:pPr>
            <a:endParaRPr lang="en-US" sz="22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200" b="1" dirty="0" smtClean="0">
                <a:solidFill>
                  <a:srgbClr val="737373"/>
                </a:solidFill>
              </a:rPr>
              <a:t>Участие в </a:t>
            </a:r>
            <a:r>
              <a:rPr lang="en-US" sz="2200" b="1" dirty="0" smtClean="0">
                <a:solidFill>
                  <a:srgbClr val="737373"/>
                </a:solidFill>
              </a:rPr>
              <a:t>COST</a:t>
            </a:r>
            <a:r>
              <a:rPr lang="ru-RU" sz="2200" b="1" dirty="0" smtClean="0">
                <a:solidFill>
                  <a:srgbClr val="737373"/>
                </a:solidFill>
              </a:rPr>
              <a:t>:</a:t>
            </a:r>
            <a:r>
              <a:rPr lang="ru-RU" sz="2200" b="1" dirty="0" smtClean="0"/>
              <a:t> 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ru-RU" sz="2200" dirty="0">
                <a:solidFill>
                  <a:srgbClr val="0070C0"/>
                </a:solidFill>
              </a:rPr>
              <a:t>в качестве эксперта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на стадии подготовки заявки на </a:t>
            </a:r>
            <a:r>
              <a:rPr lang="en-US" sz="2200" dirty="0" smtClean="0">
                <a:solidFill>
                  <a:srgbClr val="0070C0"/>
                </a:solidFill>
              </a:rPr>
              <a:t>COST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action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путем </a:t>
            </a:r>
            <a:r>
              <a:rPr lang="ru-RU" sz="2200" b="1" dirty="0">
                <a:solidFill>
                  <a:srgbClr val="0070C0"/>
                </a:solidFill>
              </a:rPr>
              <a:t>присоединения к уже идущему </a:t>
            </a:r>
            <a:r>
              <a:rPr lang="ru-RU" sz="2200" b="1" dirty="0" smtClean="0">
                <a:solidFill>
                  <a:srgbClr val="0070C0"/>
                </a:solidFill>
              </a:rPr>
              <a:t>проекту – </a:t>
            </a:r>
            <a:r>
              <a:rPr lang="ru-RU" sz="2200" b="1" dirty="0" smtClean="0">
                <a:solidFill>
                  <a:srgbClr val="FF0000"/>
                </a:solidFill>
              </a:rPr>
              <a:t>рекомендуется!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5BD078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BD078"/>
              </a:buClr>
              <a:buFont typeface="Georgia" panose="02040502050405020303" pitchFamily="18" charset="0"/>
              <a:buChar char="▫"/>
              <a:defRPr sz="2000">
                <a:solidFill>
                  <a:srgbClr val="5BD078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50281F-4A97-4E6A-ADA0-BDD36D93590F}" type="slidenum">
              <a:rPr lang="en-US" altLang="ru-RU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ru-RU" sz="1800" smtClean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4" y="368032"/>
            <a:ext cx="708871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859730" y="583789"/>
            <a:ext cx="4055917" cy="1066800"/>
          </a:xfrm>
        </p:spPr>
        <p:txBody>
          <a:bodyPr/>
          <a:lstStyle/>
          <a:p>
            <a:r>
              <a:rPr lang="ru-RU" sz="3200" dirty="0" smtClean="0">
                <a:solidFill>
                  <a:srgbClr val="737373"/>
                </a:solidFill>
                <a:latin typeface="+mn-lt"/>
              </a:rPr>
              <a:t>Правила участия для Беларуси</a:t>
            </a:r>
            <a:endParaRPr lang="ru-RU" sz="3200" dirty="0">
              <a:solidFill>
                <a:srgbClr val="737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8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8854" y="1223858"/>
            <a:ext cx="10962925" cy="4982546"/>
            <a:chOff x="628854" y="1223858"/>
            <a:chExt cx="10962925" cy="4982546"/>
          </a:xfrm>
        </p:grpSpPr>
        <p:sp>
          <p:nvSpPr>
            <p:cNvPr id="4" name="Oval 3"/>
            <p:cNvSpPr/>
            <p:nvPr/>
          </p:nvSpPr>
          <p:spPr>
            <a:xfrm>
              <a:off x="628854" y="1223858"/>
              <a:ext cx="10962925" cy="4982546"/>
            </a:xfrm>
            <a:prstGeom prst="ellipse">
              <a:avLst/>
            </a:prstGeom>
            <a:noFill/>
            <a:ln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5" name="Picture 22" descr="Afbeeldingsresultaat voor country flag norway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6292" y="2788798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32359" y="1483917"/>
              <a:ext cx="28078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Участники 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COST Action 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26" descr="Afbeeldingsresultaat voor country flag montenegro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242" y="4568087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8" descr="Afbeeldingsresultaat voor country flag netherlands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670" y="3406288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0" descr="Afbeeldingsresultaat voor country flag france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242" y="2782625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2" descr="Afbeeldingsresultaat voor country flag germany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771" y="3401875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4" descr="Afbeeldingsresultaat voor country flag hungary"/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771" y="3396799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6" descr="Afbeeldingsresultaat voor country flag slovak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771" y="2788468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8" descr="Afbeeldingsresultaat voor country flag croatia"/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670" y="2772350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0" descr="Afbeeldingsresultaat"/>
            <p:cNvPicPr preferRelativeResize="0"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7177" y="4568087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2" descr="Afbeeldingsresultaat voor country flag uk"/>
            <p:cNvPicPr preferRelativeResize="0"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203" y="3963418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4" descr="Afbeeldingsresultaat voor country flag ireland"/>
            <p:cNvPicPr preferRelativeResize="0"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728" y="3975645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6" descr="Afbeeldingsresultaat voor country flag iceland"/>
            <p:cNvPicPr preferRelativeResize="0"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472" y="3984981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0" descr="Flag of Finland.svg"/>
            <p:cNvPicPr preferRelativeResize="0"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300" y="2797410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4" descr="Afbeeldingsresultaat voor national flag czech republic"/>
            <p:cNvPicPr preferRelativeResize="0"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670" y="3966659"/>
              <a:ext cx="540000" cy="358594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4" descr="Afbeeldingsresultaat voor country flag israel"/>
            <p:cNvPicPr preferRelativeResize="0"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052" y="4568087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6" descr="Afbeeldingsresultaat voor country flag estonia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300" y="3408769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Afbeeldingsresultaat voor country flag malta"/>
            <p:cNvPicPr preferRelativeResize="0"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6292" y="3401822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0" descr="Afbeeldingsresultaat voor country flag latvia"/>
            <p:cNvPicPr preferRelativeResize="0"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6292" y="3963418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6" descr="Afbeeldingsresultaat voor country flag lithuania"/>
            <p:cNvPicPr preferRelativeResize="0">
              <a:picLocks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203" y="4574777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8" descr="Gerelateerde afbeelding"/>
            <p:cNvPicPr preferRelativeResize="0">
              <a:picLocks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970" y="4553339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28854" y="2155120"/>
            <a:ext cx="5337864" cy="3191071"/>
            <a:chOff x="628854" y="2155120"/>
            <a:chExt cx="5337864" cy="3191071"/>
          </a:xfrm>
        </p:grpSpPr>
        <p:sp>
          <p:nvSpPr>
            <p:cNvPr id="27" name="Oval 26"/>
            <p:cNvSpPr/>
            <p:nvPr/>
          </p:nvSpPr>
          <p:spPr>
            <a:xfrm>
              <a:off x="628854" y="2155120"/>
              <a:ext cx="5337864" cy="3191071"/>
            </a:xfrm>
            <a:prstGeom prst="ellipse">
              <a:avLst/>
            </a:prstGeom>
            <a:noFill/>
            <a:ln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63134" y="2434076"/>
              <a:ext cx="2474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Основной заявитель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63134" y="3366919"/>
              <a:ext cx="25237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Вторичные заявители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" name="Picture 12" descr="Flag of Italy.sv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619" y="4492797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Image of National Flag"/>
            <p:cNvPicPr preferRelativeResize="0">
              <a:picLocks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735" y="3876848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File:Flag of Belgium.svg"/>
            <p:cNvPicPr preferRelativeResize="0">
              <a:picLocks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414" y="3876848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Afbeeldingsresultaat voor country flag slovenia"/>
            <p:cNvPicPr preferRelativeResize="0">
              <a:picLocks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059" y="3845157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0" descr="Afbeeldingsresultaat voor country flag spain"/>
            <p:cNvPicPr preferRelativeResize="0">
              <a:picLocks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027" y="4472772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4" descr="Afbeeldingsresultaat voor country flag greece"/>
            <p:cNvPicPr preferRelativeResize="0">
              <a:picLocks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212" y="4472772"/>
              <a:ext cx="539207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2" descr="Afbeeldingsresultaat voor country flag portugal"/>
            <p:cNvPicPr preferRelativeResize="0">
              <a:picLocks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027" y="2845729"/>
              <a:ext cx="540000" cy="360000"/>
            </a:xfrm>
            <a:prstGeom prst="rect">
              <a:avLst/>
            </a:prstGeom>
            <a:noFill/>
            <a:ln>
              <a:solidFill>
                <a:srgbClr val="73737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628855" y="2674039"/>
            <a:ext cx="2080604" cy="2090699"/>
            <a:chOff x="628855" y="2674039"/>
            <a:chExt cx="2080604" cy="2090699"/>
          </a:xfrm>
        </p:grpSpPr>
        <p:sp>
          <p:nvSpPr>
            <p:cNvPr id="38" name="Oval 37"/>
            <p:cNvSpPr/>
            <p:nvPr/>
          </p:nvSpPr>
          <p:spPr>
            <a:xfrm>
              <a:off x="628855" y="2674039"/>
              <a:ext cx="2080604" cy="2090699"/>
            </a:xfrm>
            <a:prstGeom prst="ellipse">
              <a:avLst/>
            </a:prstGeom>
            <a:noFill/>
            <a:ln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9" name="Picture 4" descr="Gerelateerde afbeeldin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140" y="2968967"/>
              <a:ext cx="1428321" cy="1477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53AB62-4FF6-4B1A-82E5-4B6DB031C633}"/>
              </a:ext>
            </a:extLst>
          </p:cNvPr>
          <p:cNvSpPr txBox="1"/>
          <p:nvPr/>
        </p:nvSpPr>
        <p:spPr>
          <a:xfrm>
            <a:off x="2217321" y="4948050"/>
            <a:ext cx="235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Ближайшие страны-соседи (Беларусь)</a:t>
            </a:r>
            <a:endParaRPr lang="en-GB" sz="1600" dirty="0">
              <a:solidFill>
                <a:srgbClr val="00B0F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5" y="164387"/>
            <a:ext cx="6222506" cy="97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Заголовок 3"/>
          <p:cNvSpPr txBox="1">
            <a:spLocks/>
          </p:cNvSpPr>
          <p:nvPr/>
        </p:nvSpPr>
        <p:spPr>
          <a:xfrm>
            <a:off x="7629610" y="410294"/>
            <a:ext cx="4055917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737373"/>
                </a:solidFill>
                <a:latin typeface="+mn-lt"/>
              </a:rPr>
              <a:t>Как это работает?</a:t>
            </a:r>
            <a:endParaRPr lang="ru-RU" sz="3200" dirty="0">
              <a:solidFill>
                <a:srgbClr val="737373"/>
              </a:solidFill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53AB62-4FF6-4B1A-82E5-4B6DB031C633}"/>
              </a:ext>
            </a:extLst>
          </p:cNvPr>
          <p:cNvSpPr txBox="1"/>
          <p:nvPr/>
        </p:nvSpPr>
        <p:spPr>
          <a:xfrm>
            <a:off x="6453043" y="5351669"/>
            <a:ext cx="235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Ближайшие страны-соседи (Беларусь)</a:t>
            </a:r>
            <a:endParaRPr lang="en-GB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67086" y="1890681"/>
            <a:ext cx="7923766" cy="1229915"/>
          </a:xfrm>
          <a:prstGeom prst="rect">
            <a:avLst/>
          </a:prstGeom>
          <a:solidFill>
            <a:srgbClr val="2A678B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none" anchor="ctr"/>
          <a:lstStyle/>
          <a:p>
            <a:pPr algn="just" defTabSz="342900" eaLnBrk="0" hangingPunct="0">
              <a:spcBef>
                <a:spcPts val="338"/>
              </a:spcBef>
              <a:spcAft>
                <a:spcPts val="338"/>
              </a:spcAft>
              <a:defRPr/>
            </a:pPr>
            <a:r>
              <a:rPr lang="ru-RU" sz="1500" b="1" kern="0" dirty="0" smtClean="0">
                <a:solidFill>
                  <a:srgbClr val="FFFFFF"/>
                </a:solidFill>
                <a:latin typeface="Arial"/>
              </a:rPr>
              <a:t>В качестве эксперта </a:t>
            </a:r>
            <a:r>
              <a:rPr lang="en-GB" sz="1500" b="1" kern="0" dirty="0" smtClean="0">
                <a:solidFill>
                  <a:srgbClr val="FFFFFF"/>
                </a:solidFill>
                <a:latin typeface="Arial"/>
              </a:rPr>
              <a:t>COST</a:t>
            </a:r>
            <a:r>
              <a:rPr lang="ru-RU" sz="1500" b="1" kern="0" dirty="0" smtClean="0">
                <a:solidFill>
                  <a:srgbClr val="FFFFFF"/>
                </a:solidFill>
                <a:latin typeface="Arial"/>
              </a:rPr>
              <a:t> у Вас есть возможность:</a:t>
            </a:r>
            <a:endParaRPr lang="en-GB" sz="1500" b="1" kern="0" dirty="0">
              <a:solidFill>
                <a:srgbClr val="FFFFFF"/>
              </a:solidFill>
              <a:latin typeface="Arial"/>
            </a:endParaRPr>
          </a:p>
          <a:p>
            <a:pPr marL="214313" indent="-214313" algn="just" defTabSz="342900" eaLnBrk="0" hangingPunct="0">
              <a:spcBef>
                <a:spcPts val="338"/>
              </a:spcBef>
              <a:spcAft>
                <a:spcPts val="338"/>
              </a:spcAft>
              <a:buClr>
                <a:srgbClr val="F47729"/>
              </a:buClr>
              <a:buFont typeface="Wingdings" panose="05000000000000000000" pitchFamily="2" charset="2"/>
              <a:buChar char="§"/>
              <a:defRPr/>
            </a:pPr>
            <a:r>
              <a:rPr lang="ru-RU" sz="1500" b="1" kern="0" dirty="0" smtClean="0">
                <a:solidFill>
                  <a:srgbClr val="FFFFFF"/>
                </a:solidFill>
                <a:latin typeface="Arial"/>
              </a:rPr>
              <a:t>Участвовать с оценке заявок, поступающих на открытый конкурс </a:t>
            </a:r>
            <a:r>
              <a:rPr lang="en-GB" sz="1500" b="1" kern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500" b="1" kern="0" dirty="0">
                <a:solidFill>
                  <a:srgbClr val="FFFFFF"/>
                </a:solidFill>
                <a:latin typeface="Arial"/>
              </a:rPr>
              <a:t>COST  </a:t>
            </a:r>
          </a:p>
          <a:p>
            <a:pPr marL="214313" indent="-214313" algn="just" defTabSz="342900" eaLnBrk="0" hangingPunct="0">
              <a:spcBef>
                <a:spcPts val="338"/>
              </a:spcBef>
              <a:spcAft>
                <a:spcPts val="338"/>
              </a:spcAft>
              <a:buClr>
                <a:srgbClr val="F47729"/>
              </a:buClr>
              <a:buFont typeface="Wingdings" panose="05000000000000000000" pitchFamily="2" charset="2"/>
              <a:buChar char="§"/>
              <a:defRPr/>
            </a:pPr>
            <a:r>
              <a:rPr lang="ru-RU" sz="1500" b="1" kern="0" dirty="0" smtClean="0">
                <a:solidFill>
                  <a:srgbClr val="FFFFFF"/>
                </a:solidFill>
                <a:latin typeface="Arial"/>
              </a:rPr>
              <a:t>Участвовать в оценке результатов проектов </a:t>
            </a:r>
            <a:r>
              <a:rPr lang="en-GB" sz="1500" b="1" kern="0" dirty="0">
                <a:solidFill>
                  <a:srgbClr val="FFFFFF"/>
                </a:solidFill>
                <a:latin typeface="Arial"/>
              </a:rPr>
              <a:t> </a:t>
            </a:r>
          </a:p>
          <a:p>
            <a:pPr marL="214313" indent="-214313" algn="just" defTabSz="342900" eaLnBrk="0" hangingPunct="0">
              <a:spcBef>
                <a:spcPts val="338"/>
              </a:spcBef>
              <a:spcAft>
                <a:spcPts val="338"/>
              </a:spcAft>
              <a:buClr>
                <a:srgbClr val="F47729"/>
              </a:buClr>
              <a:buFont typeface="Wingdings" panose="05000000000000000000" pitchFamily="2" charset="2"/>
              <a:buChar char="§"/>
              <a:defRPr/>
            </a:pPr>
            <a:r>
              <a:rPr lang="ru-RU" sz="1500" b="1" kern="0" dirty="0" smtClean="0">
                <a:solidFill>
                  <a:srgbClr val="FFFFFF"/>
                </a:solidFill>
                <a:latin typeface="Arial"/>
              </a:rPr>
              <a:t>Получить приглашение принять участие в оценке другой деятельности </a:t>
            </a:r>
            <a:r>
              <a:rPr lang="en-US" sz="1500" b="1" kern="0" dirty="0" smtClean="0">
                <a:solidFill>
                  <a:srgbClr val="FFFFFF"/>
                </a:solidFill>
                <a:latin typeface="Arial"/>
              </a:rPr>
              <a:t>COST</a:t>
            </a:r>
            <a:endParaRPr lang="en-GB" sz="15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2874" y="3830758"/>
            <a:ext cx="5787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 smtClean="0">
                <a:solidFill>
                  <a:srgbClr val="58595B"/>
                </a:solidFill>
                <a:latin typeface="Arial"/>
                <a:ea typeface="MS PGothic" panose="020B0600070205080204" pitchFamily="34" charset="-128"/>
              </a:rPr>
              <a:t>Потенциальные эксперты могут выразить заинтересованность путем заполнения регистрационной формы эксперта </a:t>
            </a:r>
            <a:r>
              <a:rPr lang="en-GB" sz="1350" dirty="0" smtClean="0">
                <a:solidFill>
                  <a:srgbClr val="58595B"/>
                </a:solidFill>
                <a:latin typeface="Arial"/>
                <a:ea typeface="MS PGothic" panose="020B0600070205080204" pitchFamily="34" charset="-128"/>
              </a:rPr>
              <a:t>COST </a:t>
            </a:r>
            <a:r>
              <a:rPr lang="ru-RU" sz="1350" dirty="0" smtClean="0">
                <a:solidFill>
                  <a:srgbClr val="58595B"/>
                </a:solidFill>
                <a:latin typeface="Arial"/>
                <a:ea typeface="MS PGothic" panose="020B0600070205080204" pitchFamily="34" charset="-128"/>
              </a:rPr>
              <a:t>он-</a:t>
            </a:r>
            <a:r>
              <a:rPr lang="ru-RU" sz="1350" dirty="0" err="1" smtClean="0">
                <a:solidFill>
                  <a:srgbClr val="58595B"/>
                </a:solidFill>
                <a:latin typeface="Arial"/>
                <a:ea typeface="MS PGothic" panose="020B0600070205080204" pitchFamily="34" charset="-128"/>
              </a:rPr>
              <a:t>лайн</a:t>
            </a:r>
            <a:r>
              <a:rPr lang="en-GB" sz="1350" dirty="0" smtClean="0">
                <a:solidFill>
                  <a:srgbClr val="58595B"/>
                </a:solidFill>
                <a:latin typeface="Arial"/>
                <a:ea typeface="MS PGothic" panose="020B0600070205080204" pitchFamily="34" charset="-128"/>
              </a:rPr>
              <a:t>: </a:t>
            </a:r>
            <a:r>
              <a:rPr lang="en-GB" sz="1350" dirty="0">
                <a:solidFill>
                  <a:srgbClr val="0070C0"/>
                </a:solidFill>
                <a:latin typeface="Arial"/>
                <a:ea typeface="MS PGothic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www.cost.eu/experts</a:t>
            </a:r>
            <a:endParaRPr lang="en-GB" sz="1350" dirty="0">
              <a:solidFill>
                <a:srgbClr val="0070C0"/>
              </a:solidFill>
              <a:latin typeface="Arial"/>
              <a:ea typeface="MS PGothic" panose="020B0600070205080204" pitchFamily="34" charset="-128"/>
            </a:endParaRPr>
          </a:p>
          <a:p>
            <a:pPr defTabSz="685800">
              <a:defRPr/>
            </a:pPr>
            <a:endParaRPr lang="en-GB" sz="1350" dirty="0">
              <a:solidFill>
                <a:srgbClr val="56585B"/>
              </a:solidFill>
              <a:latin typeface="Arial"/>
              <a:ea typeface="MS PGothic" panose="020B0600070205080204" pitchFamily="34" charset="-128"/>
            </a:endParaRPr>
          </a:p>
          <a:p>
            <a:pPr defTabSz="685800">
              <a:defRPr/>
            </a:pPr>
            <a:r>
              <a:rPr lang="ru-RU" sz="1350" dirty="0" smtClean="0">
                <a:solidFill>
                  <a:srgbClr val="58595B"/>
                </a:solidFill>
                <a:latin typeface="Arial"/>
                <a:ea typeface="MS PGothic" panose="020B0600070205080204" pitchFamily="34" charset="-128"/>
              </a:rPr>
              <a:t>Актуальная биография (</a:t>
            </a:r>
            <a:r>
              <a:rPr lang="en-US" sz="1350" dirty="0" smtClean="0">
                <a:solidFill>
                  <a:srgbClr val="58595B"/>
                </a:solidFill>
                <a:latin typeface="Arial"/>
                <a:ea typeface="MS PGothic" panose="020B0600070205080204" pitchFamily="34" charset="-128"/>
              </a:rPr>
              <a:t>CV)</a:t>
            </a:r>
            <a:r>
              <a:rPr lang="ru-RU" sz="1350" dirty="0" smtClean="0">
                <a:solidFill>
                  <a:srgbClr val="58595B"/>
                </a:solidFill>
                <a:latin typeface="Arial"/>
                <a:ea typeface="MS PGothic" panose="020B0600070205080204" pitchFamily="34" charset="-128"/>
              </a:rPr>
              <a:t>  и перечень публикаций</a:t>
            </a:r>
            <a:endParaRPr lang="en-GB" sz="1350" dirty="0">
              <a:solidFill>
                <a:srgbClr val="58595B"/>
              </a:solidFill>
              <a:latin typeface="Arial"/>
              <a:ea typeface="MS PGothic" panose="020B0600070205080204" pitchFamily="34" charset="-128"/>
            </a:endParaRPr>
          </a:p>
          <a:p>
            <a:pPr defTabSz="685800">
              <a:defRPr/>
            </a:pPr>
            <a:endParaRPr lang="en-GB" sz="1350" dirty="0">
              <a:solidFill>
                <a:srgbClr val="58595B"/>
              </a:solidFill>
              <a:latin typeface="Arial"/>
              <a:ea typeface="MS PGothic" panose="020B0600070205080204" pitchFamily="34" charset="-128"/>
            </a:endParaRPr>
          </a:p>
          <a:p>
            <a:pPr defTabSz="685800">
              <a:defRPr/>
            </a:pPr>
            <a:r>
              <a:rPr lang="ru-RU" sz="1350" dirty="0" smtClean="0">
                <a:solidFill>
                  <a:srgbClr val="58595B"/>
                </a:solidFill>
                <a:latin typeface="Arial"/>
                <a:ea typeface="MS PGothic" panose="020B0600070205080204" pitchFamily="34" charset="-128"/>
              </a:rPr>
              <a:t>Больше информации</a:t>
            </a:r>
            <a:r>
              <a:rPr lang="en-GB" sz="1350" dirty="0" smtClean="0">
                <a:solidFill>
                  <a:srgbClr val="58595B"/>
                </a:solidFill>
                <a:latin typeface="Arial"/>
                <a:ea typeface="MS PGothic" panose="020B0600070205080204" pitchFamily="34" charset="-128"/>
              </a:rPr>
              <a:t>: </a:t>
            </a:r>
            <a:r>
              <a:rPr lang="en-GB" sz="1350" dirty="0">
                <a:solidFill>
                  <a:schemeClr val="accent3"/>
                </a:solidFill>
                <a:latin typeface="Arial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www.cost.eu/participate/experts</a:t>
            </a:r>
            <a:endParaRPr lang="en-GB" sz="1350" dirty="0">
              <a:solidFill>
                <a:schemeClr val="accent3"/>
              </a:solidFill>
              <a:latin typeface="Arial"/>
              <a:ea typeface="MS PGothic" panose="020B0600070205080204" pitchFamily="34" charset="-128"/>
            </a:endParaRPr>
          </a:p>
          <a:p>
            <a:pPr algn="just" defTabSz="685800">
              <a:defRPr/>
            </a:pPr>
            <a:endParaRPr lang="en-GB" sz="1350" dirty="0">
              <a:solidFill>
                <a:srgbClr val="56585B"/>
              </a:solidFill>
              <a:latin typeface="Arial"/>
              <a:ea typeface="MS PGothic" panose="020B0600070205080204" pitchFamily="34" charset="-128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776" y="3429000"/>
            <a:ext cx="2586724" cy="266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297682" y="583789"/>
            <a:ext cx="561796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92075" indent="-92075"/>
            <a:r>
              <a:rPr lang="ru-RU" sz="3200" dirty="0" smtClean="0">
                <a:solidFill>
                  <a:srgbClr val="737373"/>
                </a:solidFill>
                <a:latin typeface="+mn-lt"/>
              </a:rPr>
              <a:t> </a:t>
            </a:r>
            <a:r>
              <a:rPr lang="ru-RU" sz="3200" b="0" dirty="0" smtClean="0">
                <a:solidFill>
                  <a:srgbClr val="737373"/>
                </a:solidFill>
                <a:latin typeface="+mn-lt"/>
              </a:rPr>
              <a:t>Станьте экспертом </a:t>
            </a:r>
            <a:r>
              <a:rPr lang="en-US" sz="3200" b="0" dirty="0" smtClean="0">
                <a:solidFill>
                  <a:srgbClr val="737373"/>
                </a:solidFill>
                <a:latin typeface="+mn-lt"/>
              </a:rPr>
              <a:t>COST</a:t>
            </a:r>
            <a:endParaRPr lang="ru-RU" sz="3200" b="0" dirty="0">
              <a:solidFill>
                <a:srgbClr val="73737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8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ST_ppt-16_9-color_1">
  <a:themeElements>
    <a:clrScheme name="COST THEME FUSHIA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FC0D7151-BF2E-CB47-9C5D-16D3FEAA58A5}"/>
    </a:ext>
  </a:extLst>
</a:theme>
</file>

<file path=ppt/theme/theme2.xml><?xml version="1.0" encoding="utf-8"?>
<a:theme xmlns:a="http://schemas.openxmlformats.org/drawingml/2006/main" name="COST_ppt-16_9-color_2">
  <a:themeElements>
    <a:clrScheme name="COST THEME GREEN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00AB9D"/>
      </a:accent1>
      <a:accent2>
        <a:srgbClr val="6E82BE"/>
      </a:accent2>
      <a:accent3>
        <a:srgbClr val="2D3778"/>
      </a:accent3>
      <a:accent4>
        <a:srgbClr val="961E64"/>
      </a:accent4>
      <a:accent5>
        <a:srgbClr val="692364"/>
      </a:accent5>
      <a:accent6>
        <a:srgbClr val="E1783C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66E6D947-834A-5747-90BE-A14D8451F25B}"/>
    </a:ext>
  </a:extLst>
</a:theme>
</file>

<file path=ppt/theme/theme3.xml><?xml version="1.0" encoding="utf-8"?>
<a:theme xmlns:a="http://schemas.openxmlformats.org/drawingml/2006/main" name="COST_ppt-16_9-color_3">
  <a:themeElements>
    <a:clrScheme name="COST THEME GREEN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00AB9D"/>
      </a:accent1>
      <a:accent2>
        <a:srgbClr val="6E82BE"/>
      </a:accent2>
      <a:accent3>
        <a:srgbClr val="2D3778"/>
      </a:accent3>
      <a:accent4>
        <a:srgbClr val="961E64"/>
      </a:accent4>
      <a:accent5>
        <a:srgbClr val="692364"/>
      </a:accent5>
      <a:accent6>
        <a:srgbClr val="E1783C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66E6D947-834A-5747-90BE-A14D8451F25B}"/>
    </a:ext>
  </a:extLst>
</a:theme>
</file>

<file path=ppt/theme/theme4.xml><?xml version="1.0" encoding="utf-8"?>
<a:theme xmlns:a="http://schemas.openxmlformats.org/drawingml/2006/main" name="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t's presentation" id="{3DDBB47A-B8D5-418A-BD67-FEFF2E637CC0}" vid="{F8B7AC0D-4912-4804-964A-917820C6BD89}"/>
    </a:ext>
  </a:extLst>
</a:theme>
</file>

<file path=ppt/theme/theme5.xml><?xml version="1.0" encoding="utf-8"?>
<a:theme xmlns:a="http://schemas.openxmlformats.org/drawingml/2006/main" name="1_COST_ppt-16_9-color_1">
  <a:themeElements>
    <a:clrScheme name="COST THEME FUSHIA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961E64"/>
      </a:accent1>
      <a:accent2>
        <a:srgbClr val="6E82BE"/>
      </a:accent2>
      <a:accent3>
        <a:srgbClr val="692364"/>
      </a:accent3>
      <a:accent4>
        <a:srgbClr val="2D3778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_ppt_16X9_161212_OK" id="{403582E6-73BD-334F-B01F-7B4BB617AACB}" vid="{FC0D7151-BF2E-CB47-9C5D-16D3FEAA58A5}"/>
    </a:ext>
  </a:extLst>
</a:theme>
</file>

<file path=ppt/theme/theme6.xml><?xml version="1.0" encoding="utf-8"?>
<a:theme xmlns:a="http://schemas.openxmlformats.org/drawingml/2006/main" name="1_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AFAA"/>
        </a:solidFill>
        <a:ln>
          <a:headEnd/>
          <a:tailEnd/>
        </a:ln>
        <a:extLst/>
      </a:spPr>
      <a:bodyPr wrap="none" anchor="ctr"/>
      <a:lstStyle>
        <a:defPPr algn="ctr">
          <a:defRPr sz="1900" b="1" dirty="0">
            <a:solidFill>
              <a:prstClr val="white"/>
            </a:solidFill>
          </a:defRPr>
        </a:defPPr>
      </a:lstStyle>
      <a:style>
        <a:lnRef idx="3">
          <a:schemeClr val="lt1"/>
        </a:lnRef>
        <a:fillRef idx="1001">
          <a:schemeClr val="dk2"/>
        </a:fillRef>
        <a:effectRef idx="1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ST_ppt-4_3.potm [Read-Only]" id="{1470D0B3-1FA8-4FE6-AF3C-046B463C39D4}" vid="{7BE30AB6-6F4A-4577-A086-976FC994AC68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al" ma:contentTypeID="0x0101000CA33026F02DCB41B85988927CDE607B001478F8A11C707D40B1F9FD47A54C4CA7" ma:contentTypeVersion="13" ma:contentTypeDescription="" ma:contentTypeScope="" ma:versionID="dbcdd3e50cd1627fc0889d66dd0f0ed2">
  <xsd:schema xmlns:xsd="http://www.w3.org/2001/XMLSchema" xmlns:xs="http://www.w3.org/2001/XMLSchema" xmlns:p="http://schemas.microsoft.com/office/2006/metadata/properties" xmlns:ns2="933d49a0-7347-4838-a940-2c2bc36f6e72" xmlns:ns3="a549ab33-6379-4ace-9ba9-d62eaeef4dc2" targetNamespace="http://schemas.microsoft.com/office/2006/metadata/properties" ma:root="true" ma:fieldsID="3f583482b0f730f43e6ff7bac8a232c5" ns2:_="" ns3:_="">
    <xsd:import namespace="933d49a0-7347-4838-a940-2c2bc36f6e72"/>
    <xsd:import namespace="a549ab33-6379-4ace-9ba9-d62eaeef4dc2"/>
    <xsd:element name="properties">
      <xsd:complexType>
        <xsd:sequence>
          <xsd:element name="documentManagement">
            <xsd:complexType>
              <xsd:all>
                <xsd:element ref="ns2:Confidential1" minOccurs="0"/>
                <xsd:element ref="ns2:Obsolete" minOccurs="0"/>
                <xsd:element ref="ns2:Document_x0020_Status" minOccurs="0"/>
                <xsd:element ref="ns2:i00b8442aa7a4cf9a71eeeca23012327" minOccurs="0"/>
                <xsd:element ref="ns2:TaxCatchAll" minOccurs="0"/>
                <xsd:element ref="ns2:TaxCatchAllLabel" minOccurs="0"/>
                <xsd:element ref="ns2:fca2ec1b797f4b5f8f8c86f331133d6a" minOccurs="0"/>
                <xsd:element ref="ns2:nae73cb6769f4a7f9271b45194c652bb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d49a0-7347-4838-a940-2c2bc36f6e72" elementFormDefault="qualified">
    <xsd:import namespace="http://schemas.microsoft.com/office/2006/documentManagement/types"/>
    <xsd:import namespace="http://schemas.microsoft.com/office/infopath/2007/PartnerControls"/>
    <xsd:element name="Confidential1" ma:index="2" nillable="true" ma:displayName="Confidential" ma:default="0" ma:internalName="Confidential1" ma:readOnly="false">
      <xsd:simpleType>
        <xsd:restriction base="dms:Boolean"/>
      </xsd:simpleType>
    </xsd:element>
    <xsd:element name="Obsolete" ma:index="7" nillable="true" ma:displayName="Obsolete" ma:default="0" ma:internalName="Obsolete" ma:readOnly="false">
      <xsd:simpleType>
        <xsd:restriction base="dms:Boolean"/>
      </xsd:simpleType>
    </xsd:element>
    <xsd:element name="Document_x0020_Status" ma:index="9" nillable="true" ma:displayName="Document Status" ma:format="Dropdown" ma:hidden="true" ma:internalName="Document_x0020_Status" ma:readOnly="false">
      <xsd:simpleType>
        <xsd:restriction base="dms:Choice">
          <xsd:enumeration value="draft"/>
          <xsd:enumeration value="final"/>
          <xsd:enumeration value="archived"/>
          <xsd:enumeration value="obsolete"/>
        </xsd:restriction>
      </xsd:simpleType>
    </xsd:element>
    <xsd:element name="i00b8442aa7a4cf9a71eeeca23012327" ma:index="10" nillable="true" ma:taxonomy="true" ma:internalName="i00b8442aa7a4cf9a71eeeca23012327" ma:taxonomyFieldName="Process" ma:displayName="Process" ma:readOnly="false" ma:fieldId="{200b8442-aa7a-4cf9-a71e-eeca23012327}" ma:sspId="4eace727-6b3e-4a8d-accb-9fde6f3d2523" ma:termSetId="66a439be-75ba-468c-a36c-dd8954a0c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bc2a691-4776-4fea-a291-25994760ed7b}" ma:internalName="TaxCatchAll" ma:readOnly="false" ma:showField="CatchAllData" ma:web="933d49a0-7347-4838-a940-2c2bc36f6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bc2a691-4776-4fea-a291-25994760ed7b}" ma:internalName="TaxCatchAllLabel" ma:readOnly="true" ma:showField="CatchAllDataLabel" ma:web="933d49a0-7347-4838-a940-2c2bc36f6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ca2ec1b797f4b5f8f8c86f331133d6a" ma:index="15" nillable="true" ma:taxonomy="true" ma:internalName="fca2ec1b797f4b5f8f8c86f331133d6a" ma:taxonomyFieldName="Doument_x0020_Type" ma:displayName="Type of Document" ma:readOnly="false" ma:fieldId="{fca2ec1b-797f-4b5f-8f8c-86f331133d6a}" ma:sspId="4eace727-6b3e-4a8d-accb-9fde6f3d2523" ma:termSetId="9f8f421d-ea42-4e6f-856d-3cf058b71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e73cb6769f4a7f9271b45194c652bb" ma:index="17" nillable="true" ma:taxonomy="true" ma:internalName="nae73cb6769f4a7f9271b45194c652bb" ma:taxonomyFieldName="Stakeholders" ma:displayName="Stakeholders" ma:readOnly="false" ma:fieldId="{7ae73cb6-769f-4a7f-9271-b45194c652bb}" ma:sspId="4eace727-6b3e-4a8d-accb-9fde6f3d2523" ma:termSetId="f871fab3-8e32-440a-a506-5fc1f2fc552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9ab33-6379-4ace-9ba9-d62eaeef4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3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3d49a0-7347-4838-a940-2c2bc36f6e72"/>
    <nae73cb6769f4a7f9271b45194c652bb xmlns="933d49a0-7347-4838-a940-2c2bc36f6e72">
      <Terms xmlns="http://schemas.microsoft.com/office/infopath/2007/PartnerControls"/>
    </nae73cb6769f4a7f9271b45194c652bb>
    <i00b8442aa7a4cf9a71eeeca23012327 xmlns="933d49a0-7347-4838-a940-2c2bc36f6e72">
      <Terms xmlns="http://schemas.microsoft.com/office/infopath/2007/PartnerControls"/>
    </i00b8442aa7a4cf9a71eeeca23012327>
    <Document_x0020_Status xmlns="933d49a0-7347-4838-a940-2c2bc36f6e72" xsi:nil="true"/>
    <Confidential1 xmlns="933d49a0-7347-4838-a940-2c2bc36f6e72">false</Confidential1>
    <fca2ec1b797f4b5f8f8c86f331133d6a xmlns="933d49a0-7347-4838-a940-2c2bc36f6e72">
      <Terms xmlns="http://schemas.microsoft.com/office/infopath/2007/PartnerControls"/>
    </fca2ec1b797f4b5f8f8c86f331133d6a>
    <Obsolete xmlns="933d49a0-7347-4838-a940-2c2bc36f6e72">false</Obsolete>
  </documentManagement>
</p:properties>
</file>

<file path=customXml/itemProps1.xml><?xml version="1.0" encoding="utf-8"?>
<ds:datastoreItem xmlns:ds="http://schemas.openxmlformats.org/officeDocument/2006/customXml" ds:itemID="{5D1695E7-BEC8-4E02-A85F-F38B46B94C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815BD2-4E71-418B-8379-BC98DEC8B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3d49a0-7347-4838-a940-2c2bc36f6e72"/>
    <ds:schemaRef ds:uri="a549ab33-6379-4ace-9ba9-d62eaeef4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FEB8F4-D860-403F-B13E-3FA207B88F86}">
  <ds:schemaRefs>
    <ds:schemaRef ds:uri="http://schemas.microsoft.com/office/2006/metadata/properties"/>
    <ds:schemaRef ds:uri="http://purl.org/dc/terms/"/>
    <ds:schemaRef ds:uri="http://purl.org/dc/elements/1.1/"/>
    <ds:schemaRef ds:uri="933d49a0-7347-4838-a940-2c2bc36f6e72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549ab33-6379-4ace-9ba9-d62eaeef4d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COST_ppt-16_9</Template>
  <TotalTime>3392</TotalTime>
  <Words>941</Words>
  <Application>Microsoft Office PowerPoint</Application>
  <PresentationFormat>Широкоэкранный</PresentationFormat>
  <Paragraphs>141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MS PGothic</vt:lpstr>
      <vt:lpstr>Arial</vt:lpstr>
      <vt:lpstr>Arial Black</vt:lpstr>
      <vt:lpstr>Calibri</vt:lpstr>
      <vt:lpstr>Exo Demi Bold</vt:lpstr>
      <vt:lpstr>Exo Regular</vt:lpstr>
      <vt:lpstr>Georgia</vt:lpstr>
      <vt:lpstr>Wingdings</vt:lpstr>
      <vt:lpstr>COST_ppt-16_9-color_1</vt:lpstr>
      <vt:lpstr>COST_ppt-16_9-color_2</vt:lpstr>
      <vt:lpstr>COST_ppt-16_9-color_3</vt:lpstr>
      <vt:lpstr>Blue and Green</vt:lpstr>
      <vt:lpstr>1_COST_ppt-16_9-color_1</vt:lpstr>
      <vt:lpstr>1_Blue and Green</vt:lpstr>
      <vt:lpstr>Начните с COST</vt:lpstr>
      <vt:lpstr>http://www.cost.eu</vt:lpstr>
      <vt:lpstr>Презентация PowerPoint</vt:lpstr>
      <vt:lpstr>Общие правила</vt:lpstr>
      <vt:lpstr>Финансирование</vt:lpstr>
      <vt:lpstr>Правила участия для Беларуси</vt:lpstr>
      <vt:lpstr>Правила участия для Беларуси</vt:lpstr>
      <vt:lpstr>Презентация PowerPoint</vt:lpstr>
      <vt:lpstr>Презентация PowerPoint</vt:lpstr>
      <vt:lpstr>COST Open Call</vt:lpstr>
      <vt:lpstr>Присоединение к текущему проекту</vt:lpstr>
      <vt:lpstr>Статистика COST 2018 г. </vt:lpstr>
      <vt:lpstr>Статистика COST 2018 г. </vt:lpstr>
      <vt:lpstr>Что COST дает Вам? </vt:lpstr>
      <vt:lpstr>COST как вход в Рамочные программы ЕС (Горизонт 2020)</vt:lpstr>
      <vt:lpstr>Основные документы - https://www.cost.eu/funding/how-to-get-funding/documents-and-guidelines/ </vt:lpstr>
      <vt:lpstr>Q&amp;A</vt:lpstr>
      <vt:lpstr>Презентация PowerPoint</vt:lpstr>
      <vt:lpstr>Ни пуха ни пера! </vt:lpstr>
      <vt:lpstr>Связывайтесь с нами: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mid-term review</dc:title>
  <dc:creator>Katalin Alfoldi</dc:creator>
  <dc:description/>
  <cp:lastModifiedBy>sovet bsuir</cp:lastModifiedBy>
  <cp:revision>136</cp:revision>
  <cp:lastPrinted>2018-09-13T08:11:37Z</cp:lastPrinted>
  <dcterms:created xsi:type="dcterms:W3CDTF">2017-06-12T13:27:54Z</dcterms:created>
  <dcterms:modified xsi:type="dcterms:W3CDTF">2020-01-22T11:48:46Z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0x0101000CA33026F02DCB41B85988927CDE607B001478F8A11C707D40B1F9FD47A54C4CA7</vt:lpwstr>
  </property>
  <property fmtid="{D5CDD505-2E9C-101B-9397-08002B2CF9AE}" pid="3" name="Stakeholders">
    <vt:lpwstr/>
  </property>
  <property fmtid="{D5CDD505-2E9C-101B-9397-08002B2CF9AE}" pid="4" name="Process">
    <vt:lpwstr/>
  </property>
  <property fmtid="{D5CDD505-2E9C-101B-9397-08002B2CF9AE}" pid="5" name="Doument_x0020_Type">
    <vt:lpwstr/>
  </property>
  <property fmtid="{D5CDD505-2E9C-101B-9397-08002B2CF9AE}" pid="6" name="Doument Type">
    <vt:lpwstr/>
  </property>
  <property fmtid="{D5CDD505-2E9C-101B-9397-08002B2CF9AE}" pid="7" name="j183d2c7879f46cdad1b7768093a4c45">
    <vt:lpwstr/>
  </property>
  <property fmtid="{D5CDD505-2E9C-101B-9397-08002B2CF9AE}" pid="8" name="h683663ddb1648d98d5d829c69644b8b">
    <vt:lpwstr/>
  </property>
  <property fmtid="{D5CDD505-2E9C-101B-9397-08002B2CF9AE}" pid="9" name="m6dd6d7cf7dd434e9aac1e6dc36a87ef">
    <vt:lpwstr/>
  </property>
  <property fmtid="{D5CDD505-2E9C-101B-9397-08002B2CF9AE}" pid="10" name="k9326ab33cb644c9beade3642bf61ccd">
    <vt:lpwstr/>
  </property>
  <property fmtid="{D5CDD505-2E9C-101B-9397-08002B2CF9AE}" pid="11" name="Geographic Location">
    <vt:lpwstr/>
  </property>
  <property fmtid="{D5CDD505-2E9C-101B-9397-08002B2CF9AE}" pid="12" name="Domain">
    <vt:lpwstr/>
  </property>
  <property fmtid="{D5CDD505-2E9C-101B-9397-08002B2CF9AE}" pid="13" name="kcdfa49aeaa74483b65ac40edc00c77e">
    <vt:lpwstr/>
  </property>
  <property fmtid="{D5CDD505-2E9C-101B-9397-08002B2CF9AE}" pid="14" name="Meeting/Event Type">
    <vt:lpwstr/>
  </property>
  <property fmtid="{D5CDD505-2E9C-101B-9397-08002B2CF9AE}" pid="15" name="Unit">
    <vt:lpwstr/>
  </property>
  <property fmtid="{D5CDD505-2E9C-101B-9397-08002B2CF9AE}" pid="16" name="Budget Line">
    <vt:lpwstr/>
  </property>
  <property fmtid="{D5CDD505-2E9C-101B-9397-08002B2CF9AE}" pid="17" name="AuthorIds_UIVersion_7">
    <vt:lpwstr>54</vt:lpwstr>
  </property>
  <property fmtid="{D5CDD505-2E9C-101B-9397-08002B2CF9AE}" pid="18" name="AuthorIds_UIVersion_10">
    <vt:lpwstr>54</vt:lpwstr>
  </property>
</Properties>
</file>