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4" r:id="rId5"/>
    <p:sldId id="265" r:id="rId6"/>
    <p:sldId id="266" r:id="rId7"/>
    <p:sldId id="267" r:id="rId8"/>
    <p:sldId id="273" r:id="rId9"/>
    <p:sldId id="268" r:id="rId10"/>
    <p:sldId id="269" r:id="rId11"/>
    <p:sldId id="270" r:id="rId12"/>
    <p:sldId id="272" r:id="rId13"/>
    <p:sldId id="271" r:id="rId14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>
        <p:scale>
          <a:sx n="122" d="100"/>
          <a:sy n="122" d="100"/>
        </p:scale>
        <p:origin x="-138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26.09.2019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7150" y="1492452"/>
            <a:ext cx="7008574" cy="2506463"/>
          </a:xfrm>
        </p:spPr>
        <p:txBody>
          <a:bodyPr rtlCol="0">
            <a:no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Общая </a:t>
            </a:r>
            <a:r>
              <a:rPr lang="ru-RU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информация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для старост групп </a:t>
            </a:r>
            <a:endParaRPr lang="ru-RU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734834" y="6381328"/>
            <a:ext cx="453991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4023308"/>
            <a:ext cx="5582162" cy="28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4797152"/>
            <a:ext cx="8928992" cy="1152128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2800" dirty="0" smtClean="0"/>
              <a:t>В </a:t>
            </a:r>
            <a:r>
              <a:rPr lang="ru-RU" sz="2800" dirty="0"/>
              <a:t>конце зимней сессии </a:t>
            </a:r>
            <a:r>
              <a:rPr lang="ru-RU" sz="2800" dirty="0" smtClean="0"/>
              <a:t>и вначале </a:t>
            </a:r>
            <a:r>
              <a:rPr lang="ru-RU" sz="2800" dirty="0"/>
              <a:t>учебного года до 15 сентября </a:t>
            </a:r>
            <a:r>
              <a:rPr lang="ru-RU" sz="2800" dirty="0" smtClean="0"/>
              <a:t>собрать зачетные </a:t>
            </a:r>
            <a:r>
              <a:rPr lang="ru-RU" sz="2800" dirty="0"/>
              <a:t>книжки и передать их в деканат для продления.</a:t>
            </a: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208395" y="260648"/>
            <a:ext cx="10100837" cy="1224979"/>
          </a:xfrm>
          <a:prstGeom prst="horizontalScroll">
            <a:avLst>
              <a:gd name="adj" fmla="val 13493"/>
            </a:avLst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70000">
                <a:schemeClr val="tx1">
                  <a:lumMod val="60000"/>
                  <a:lumOff val="40000"/>
                </a:schemeClr>
              </a:gs>
              <a:gs pos="93000">
                <a:schemeClr val="tx1">
                  <a:lumMod val="60000"/>
                  <a:lumOff val="40000"/>
                </a:schemeClr>
              </a:gs>
            </a:gsLst>
            <a:lin ang="54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</a:t>
            </a:r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 первом-четвертом курсе:</a:t>
            </a:r>
            <a:endParaRPr lang="ru-RU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7989" y="2393340"/>
            <a:ext cx="9381932" cy="148759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500" dirty="0"/>
              <a:t>Сдать до начала летней экзаменационной сессии в деканат заполненный учебный журнал (старостам 4 курса – до начала зимней экзаменационной сессии</a:t>
            </a:r>
            <a:r>
              <a:rPr lang="ru-RU" sz="2500" dirty="0" smtClean="0"/>
              <a:t>).</a:t>
            </a:r>
            <a:endParaRPr lang="ru-RU" sz="25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1711036" y="6381328"/>
            <a:ext cx="477789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-1" y="6453336"/>
            <a:ext cx="405781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8274" y="4437112"/>
            <a:ext cx="2341656" cy="162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692696"/>
            <a:ext cx="10809751" cy="1008112"/>
          </a:xfrm>
          <a:prstGeom prst="round2DiagRect">
            <a:avLst>
              <a:gd name="adj1" fmla="val 39087"/>
              <a:gd name="adj2" fmla="val 0"/>
            </a:avLst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Меню быстрого доступа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2060848"/>
            <a:ext cx="10436835" cy="396044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hlinkClick r:id="rId2" action="ppaction://hlinksldjump"/>
              </a:rPr>
              <a:t>Кто такой староста?</a:t>
            </a:r>
            <a:endParaRPr lang="ru-RU" sz="3600" b="1" dirty="0" smtClean="0"/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hlinkClick r:id="rId3" action="ppaction://hlinksldjump"/>
              </a:rPr>
              <a:t>Обязанности старосты на первом курсе.</a:t>
            </a:r>
            <a:endParaRPr lang="ru-RU" sz="3600" b="1" dirty="0" smtClean="0"/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hlinkClick r:id="rId4" action="ppaction://hlinksldjump"/>
              </a:rPr>
              <a:t>Обязанности старосты на первом-четвёртом курсе.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5298511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7" presetClass="emph" presetSubtype="2" accel="6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09120"/>
            <a:ext cx="12188825" cy="2348880"/>
          </a:xfrm>
          <a:prstGeom prst="flowChartAlternateProcess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/>
              <a:t>Староста группы</a:t>
            </a:r>
            <a:r>
              <a:rPr lang="ru-RU" sz="2800" dirty="0"/>
              <a:t> - это студент, который является главой группы и выполняет ряд административных функций. Старосту выбирают студенты группы в течение первой недели обучения</a:t>
            </a:r>
            <a:r>
              <a:rPr lang="ru-RU" sz="2800" dirty="0" smtClean="0"/>
              <a:t>. </a:t>
            </a:r>
            <a:r>
              <a:rPr lang="ru-RU" sz="2800" dirty="0"/>
              <a:t>При решении многих вопросов староста является связующим звеном между деканатом и студентами своей группы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53" y="116632"/>
            <a:ext cx="5628118" cy="42210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711036" y="6381328"/>
            <a:ext cx="477789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7828" y="1916832"/>
            <a:ext cx="7008574" cy="3024336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Что входит в обязанности старосты?</a:t>
            </a:r>
            <a:endParaRPr lang="ru-RU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0" y="6368018"/>
            <a:ext cx="477789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5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481575" y="260648"/>
            <a:ext cx="9793088" cy="1224979"/>
          </a:xfrm>
          <a:prstGeom prst="horizontalScroll">
            <a:avLst>
              <a:gd name="adj" fmla="val 13493"/>
            </a:avLst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70000">
                <a:schemeClr val="tx1">
                  <a:lumMod val="60000"/>
                  <a:lumOff val="40000"/>
                </a:schemeClr>
              </a:gs>
              <a:gs pos="93000">
                <a:schemeClr val="tx1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</a:t>
            </a:r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 первом курсе:</a:t>
            </a:r>
            <a:endParaRPr lang="ru-RU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820" y="4344084"/>
            <a:ext cx="10081120" cy="15323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800" dirty="0"/>
              <a:t>Организовать оформление студентами бюджетной формы обучения банковских пластиковых карточек для зачисления на них стипендий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40511" y="2276872"/>
            <a:ext cx="7848872" cy="1055608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800" dirty="0"/>
              <a:t>Получить в деканате и раздать студентам студенческие билеты и зачетные книжки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295">
            <a:off x="9773422" y="-180717"/>
            <a:ext cx="2517477" cy="1550235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0" y="0"/>
            <a:ext cx="477789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783044" y="6453336"/>
            <a:ext cx="405781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-1" y="6453336"/>
            <a:ext cx="405781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78" t="30152" r="19832" b="32144"/>
          <a:stretch/>
        </p:blipFill>
        <p:spPr>
          <a:xfrm rot="20767234">
            <a:off x="1079075" y="2135142"/>
            <a:ext cx="2529750" cy="17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3388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uiExpand="1" build="p" animBg="1"/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5967" y="4562523"/>
            <a:ext cx="9139085" cy="1285636"/>
          </a:xfrm>
          <a:prstGeom prst="round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Сформировать актив группы – заместитель старосты, профорг, </a:t>
            </a:r>
            <a:r>
              <a:rPr lang="ru-RU" sz="2800" dirty="0" err="1"/>
              <a:t>спорторг</a:t>
            </a:r>
            <a:r>
              <a:rPr lang="ru-RU" sz="2800" dirty="0"/>
              <a:t>, </a:t>
            </a:r>
            <a:r>
              <a:rPr lang="ru-RU" sz="2800" dirty="0" err="1"/>
              <a:t>культорг</a:t>
            </a:r>
            <a:r>
              <a:rPr lang="ru-RU" sz="2800" dirty="0"/>
              <a:t>, комсорг (представитель БРСМ</a:t>
            </a:r>
            <a:r>
              <a:rPr lang="ru-RU" sz="2800" dirty="0" smtClean="0"/>
              <a:t>).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481575" y="404664"/>
            <a:ext cx="9793088" cy="1224979"/>
          </a:xfrm>
          <a:prstGeom prst="horizontalScroll">
            <a:avLst>
              <a:gd name="adj" fmla="val 13493"/>
            </a:avLst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70000">
                <a:schemeClr val="tx1">
                  <a:lumMod val="60000"/>
                  <a:lumOff val="40000"/>
                </a:schemeClr>
              </a:gs>
              <a:gs pos="93000">
                <a:schemeClr val="tx1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</a:t>
            </a:r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 первом курсе:</a:t>
            </a:r>
            <a:endParaRPr lang="ru-RU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0" y="8993"/>
            <a:ext cx="477789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45940" y="2155204"/>
            <a:ext cx="7128792" cy="1451967"/>
          </a:xfrm>
          <a:prstGeom prst="round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800" dirty="0"/>
              <a:t>Проконтролировать заполнение студентами учебных карточек и сдать их в деканат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711036" y="6381328"/>
            <a:ext cx="477789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-1" y="6453336"/>
            <a:ext cx="405781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859" y="2155204"/>
            <a:ext cx="7087716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5" grpId="1" animBg="1"/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5229200"/>
            <a:ext cx="10585176" cy="1224136"/>
          </a:xfrm>
          <a:prstGeom prst="snip2DiagRect">
            <a:avLst>
              <a:gd name="adj1" fmla="val 8639"/>
              <a:gd name="adj2" fmla="val 2152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Ежемесячно получать в бухгалтерии университета и раздавать студентам бюджетной формы обучения стипендии до момента оформления всех документов для зачисления стипендии на банковские пластиковые карточки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197868" y="260648"/>
            <a:ext cx="10100837" cy="1224979"/>
          </a:xfrm>
          <a:prstGeom prst="horizontalScroll">
            <a:avLst>
              <a:gd name="adj" fmla="val 13493"/>
            </a:avLst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70000">
                <a:schemeClr val="tx1">
                  <a:lumMod val="60000"/>
                  <a:lumOff val="40000"/>
                </a:schemeClr>
              </a:gs>
              <a:gs pos="93000">
                <a:schemeClr val="tx1">
                  <a:lumMod val="60000"/>
                  <a:lumOff val="40000"/>
                </a:schemeClr>
              </a:gs>
            </a:gsLst>
            <a:lin ang="54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</a:t>
            </a:r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 первом-четвертом курсе:</a:t>
            </a:r>
            <a:endParaRPr lang="ru-RU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0" y="-6839"/>
            <a:ext cx="477789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37708" y="3580267"/>
            <a:ext cx="5360997" cy="725626"/>
          </a:xfrm>
          <a:prstGeom prst="snip2DiagRect">
            <a:avLst>
              <a:gd name="adj1" fmla="val 7339"/>
              <a:gd name="adj2" fmla="val 2852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sz="2800" dirty="0"/>
              <a:t>Вести учебный журнал</a:t>
            </a:r>
            <a:r>
              <a:rPr lang="ru-RU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5780" y="2194273"/>
            <a:ext cx="10371381" cy="716161"/>
          </a:xfrm>
          <a:prstGeom prst="snip2DiagRect">
            <a:avLst>
              <a:gd name="adj1" fmla="val 8891"/>
              <a:gd name="adj2" fmla="val 35931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ru-RU" dirty="0"/>
              <a:t>Контролировать посещаемость студентами всех видов занятий.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295">
            <a:off x="10234066" y="-323851"/>
            <a:ext cx="2517477" cy="1550235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711036" y="6381328"/>
            <a:ext cx="477789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-1" y="6453336"/>
            <a:ext cx="405781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7" b="100000" l="129" r="100000">
                        <a14:foregroundMark x1="33032" y1="32903" x2="23613" y2="37290"/>
                        <a14:foregroundMark x1="71097" y1="35097" x2="71097" y2="35097"/>
                        <a14:foregroundMark x1="71097" y1="35742" x2="72000" y2="40387"/>
                        <a14:foregroundMark x1="14065" y1="40516" x2="23613" y2="30710"/>
                        <a14:foregroundMark x1="40000" y1="71871" x2="69161" y2="65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9" y="2552353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215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5" grpId="1" animBg="1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5589240"/>
            <a:ext cx="9721080" cy="792088"/>
          </a:xfrm>
          <a:prstGeom prst="roundRect">
            <a:avLst>
              <a:gd name="adj" fmla="val 3315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По графику </a:t>
            </a:r>
            <a:r>
              <a:rPr lang="ru-RU" sz="2400" dirty="0"/>
              <a:t>предоставлять сведения в деканат о пропусках студентами занятий</a:t>
            </a:r>
            <a:r>
              <a:rPr lang="ru-RU" sz="2400" dirty="0" smtClean="0"/>
              <a:t>.</a:t>
            </a:r>
            <a:endParaRPr lang="ru-RU" sz="54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197868" y="260648"/>
            <a:ext cx="10100837" cy="1224979"/>
          </a:xfrm>
          <a:prstGeom prst="horizontalScroll">
            <a:avLst>
              <a:gd name="adj" fmla="val 13493"/>
            </a:avLst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70000">
                <a:schemeClr val="tx1">
                  <a:lumMod val="60000"/>
                  <a:lumOff val="40000"/>
                </a:schemeClr>
              </a:gs>
              <a:gs pos="93000">
                <a:schemeClr val="tx1">
                  <a:lumMod val="60000"/>
                  <a:lumOff val="40000"/>
                </a:schemeClr>
              </a:gs>
            </a:gsLst>
            <a:lin ang="54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</a:t>
            </a:r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 первом-четвертом курсе:</a:t>
            </a:r>
            <a:endParaRPr lang="ru-RU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796" y="1628504"/>
            <a:ext cx="6336704" cy="1679674"/>
          </a:xfrm>
          <a:prstGeom prst="roundRect">
            <a:avLst>
              <a:gd name="adj" fmla="val 3105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/>
              <a:t>Оформлять перенос </a:t>
            </a:r>
            <a:r>
              <a:rPr lang="ru-RU" sz="2800" dirty="0" smtClean="0"/>
              <a:t>занятий (вместе с преподавателем данной дисциплины).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62364" y="3429000"/>
            <a:ext cx="5832648" cy="1782187"/>
          </a:xfrm>
          <a:prstGeom prst="roundRect">
            <a:avLst>
              <a:gd name="adj" fmla="val 259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Подавать в диспетчерскую университета пожелания группы по расстановке экзаменов в зимнюю и летнюю сессии.</a:t>
            </a: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0" y="8993"/>
            <a:ext cx="477789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1711036" y="6381328"/>
            <a:ext cx="477789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-1" y="6453336"/>
            <a:ext cx="405781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796" y="3573016"/>
            <a:ext cx="4581037" cy="215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uiExpand="1" build="p" animBg="1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2124" y="2276872"/>
            <a:ext cx="7992888" cy="720080"/>
          </a:xfrm>
          <a:prstGeom prst="round2Diag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2800" dirty="0"/>
              <a:t>Получать зачетные и экзаменационные ведомости в деканате.</a:t>
            </a: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197868" y="260648"/>
            <a:ext cx="10100837" cy="1224979"/>
          </a:xfrm>
          <a:prstGeom prst="horizontalScroll">
            <a:avLst>
              <a:gd name="adj" fmla="val 13493"/>
            </a:avLst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70000">
                <a:schemeClr val="tx1">
                  <a:lumMod val="60000"/>
                  <a:lumOff val="40000"/>
                </a:schemeClr>
              </a:gs>
              <a:gs pos="93000">
                <a:schemeClr val="tx1">
                  <a:lumMod val="60000"/>
                  <a:lumOff val="40000"/>
                </a:schemeClr>
              </a:gs>
            </a:gsLst>
            <a:lin ang="54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</a:t>
            </a:r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 первом-четвертом курсе:</a:t>
            </a:r>
            <a:endParaRPr lang="ru-RU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829" y="3861048"/>
            <a:ext cx="8136904" cy="919401"/>
          </a:xfrm>
          <a:prstGeom prst="round2Diag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Визировать заявления студентов на разрешение отсутствовать на занятиях.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4132" y="5589240"/>
            <a:ext cx="7920880" cy="578882"/>
          </a:xfrm>
          <a:prstGeom prst="round2Diag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800" dirty="0"/>
              <a:t>Выполнять распоряжения деканата.</a:t>
            </a: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0" y="8993"/>
            <a:ext cx="477789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711036" y="6381328"/>
            <a:ext cx="477789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-1" y="6453336"/>
            <a:ext cx="405781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295">
            <a:off x="10234066" y="-323851"/>
            <a:ext cx="2517477" cy="1550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663" y="3276632"/>
            <a:ext cx="2088232" cy="2088232"/>
          </a:xfrm>
          <a:prstGeom prst="ellipse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9" y="1701832"/>
            <a:ext cx="1987550" cy="1574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614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5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uiExpand="1" build="p" animBg="1"/>
      <p:bldP spid="6" grpId="0" build="p" animBg="1"/>
    </p:bldLst>
  </p:timing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288</Words>
  <Application>Microsoft Office PowerPoint</Application>
  <PresentationFormat>Произвольный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Книги в формате 16 x 9</vt:lpstr>
      <vt:lpstr>Общая информация для старост групп </vt:lpstr>
      <vt:lpstr>Меню быстрого доступа</vt:lpstr>
      <vt:lpstr>Староста группы - это студент, который является главой группы и выполняет ряд административных функций. Старосту выбирают студенты группы в течение первой недели обучения. При решении многих вопросов староста является связующим звеном между деканатом и студентами своей группы.</vt:lpstr>
      <vt:lpstr>Что входит в обязанности старосты?</vt:lpstr>
      <vt:lpstr>Презентация PowerPoint</vt:lpstr>
      <vt:lpstr>Презентация PowerPoint</vt:lpstr>
      <vt:lpstr>Презентация PowerPoint</vt:lpstr>
      <vt:lpstr>По графику предоставлять сведения в деканат о пропусках студентами занятий.</vt:lpstr>
      <vt:lpstr>Получать зачетные и экзаменационные ведомости в деканате.</vt:lpstr>
      <vt:lpstr>В конце зимней сессии и вначале учебного года до 15 сентября собрать зачетные книжки и передать их в деканат для продления.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2018-03-15T18:12:56Z</dcterms:created>
  <dcterms:modified xsi:type="dcterms:W3CDTF">2019-09-26T13:58:50Z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