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326" r:id="rId3"/>
    <p:sldId id="312" r:id="rId4"/>
    <p:sldId id="327" r:id="rId5"/>
    <p:sldId id="313" r:id="rId6"/>
    <p:sldId id="314" r:id="rId7"/>
    <p:sldId id="315" r:id="rId8"/>
    <p:sldId id="328" r:id="rId9"/>
    <p:sldId id="330" r:id="rId10"/>
    <p:sldId id="329" r:id="rId11"/>
    <p:sldId id="331" r:id="rId12"/>
    <p:sldId id="332" r:id="rId13"/>
    <p:sldId id="333" r:id="rId14"/>
    <p:sldId id="334" r:id="rId15"/>
    <p:sldId id="335" r:id="rId16"/>
    <p:sldId id="337" r:id="rId17"/>
    <p:sldId id="336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052" y="1476375"/>
            <a:ext cx="9931179" cy="2574461"/>
          </a:xfrm>
        </p:spPr>
        <p:txBody>
          <a:bodyPr/>
          <a:lstStyle/>
          <a:p>
            <a:r>
              <a:rPr lang="en-US" b="1" dirty="0"/>
              <a:t>Universal </a:t>
            </a:r>
            <a:r>
              <a:rPr lang="en-US" b="1" dirty="0" smtClean="0"/>
              <a:t>synchronous asynchronous receiver transmitter </a:t>
            </a:r>
            <a:r>
              <a:rPr lang="en-US" b="1" dirty="0"/>
              <a:t>(USART)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№</a:t>
            </a:r>
            <a:r>
              <a:rPr lang="en-US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Configurable stop </a:t>
            </a:r>
            <a:r>
              <a:rPr lang="en-US" b="1" dirty="0" smtClean="0"/>
              <a:t>bits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138" y="1532436"/>
            <a:ext cx="9659363" cy="3880773"/>
          </a:xfrm>
        </p:spPr>
        <p:txBody>
          <a:bodyPr/>
          <a:lstStyle/>
          <a:p>
            <a:r>
              <a:rPr lang="en-US" dirty="0"/>
              <a:t>• </a:t>
            </a:r>
            <a:r>
              <a:rPr lang="en-US" b="1" dirty="0"/>
              <a:t>1 stop bit: </a:t>
            </a:r>
            <a:r>
              <a:rPr lang="en-US" dirty="0"/>
              <a:t>This is the default value of number of stop bits.</a:t>
            </a:r>
          </a:p>
          <a:p>
            <a:r>
              <a:rPr lang="en-US" b="1" dirty="0"/>
              <a:t>• 2 Stop bits: </a:t>
            </a:r>
            <a:r>
              <a:rPr lang="en-US" dirty="0"/>
              <a:t>This will be supported by normal USART, single-wire and modem modes.</a:t>
            </a:r>
          </a:p>
          <a:p>
            <a:r>
              <a:rPr lang="en-US" b="1" dirty="0"/>
              <a:t>• 0.5 stop bit: </a:t>
            </a:r>
            <a:r>
              <a:rPr lang="en-US" dirty="0"/>
              <a:t>To be used when receiving data in Smartcard mode.</a:t>
            </a:r>
          </a:p>
          <a:p>
            <a:r>
              <a:rPr lang="en-US" b="1" dirty="0"/>
              <a:t>• 1.5 stop bits: </a:t>
            </a:r>
            <a:r>
              <a:rPr lang="en-US" dirty="0"/>
              <a:t>To be used when transmitting and receiving data in Smartcard mode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66" y="3271840"/>
            <a:ext cx="8102380" cy="346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49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Configurable stop </a:t>
            </a:r>
            <a:r>
              <a:rPr lang="en-US" b="1" dirty="0" smtClean="0"/>
              <a:t>bits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138" y="1532436"/>
            <a:ext cx="9659363" cy="3880773"/>
          </a:xfrm>
        </p:spPr>
        <p:txBody>
          <a:bodyPr/>
          <a:lstStyle/>
          <a:p>
            <a:r>
              <a:rPr lang="en-US" dirty="0"/>
              <a:t>• </a:t>
            </a:r>
            <a:r>
              <a:rPr lang="en-US" b="1" dirty="0"/>
              <a:t>1 stop bit: </a:t>
            </a:r>
            <a:r>
              <a:rPr lang="en-US" dirty="0"/>
              <a:t>This is the default value of number of stop bits.</a:t>
            </a:r>
          </a:p>
          <a:p>
            <a:r>
              <a:rPr lang="en-US" b="1" dirty="0"/>
              <a:t>• 2 Stop bits: </a:t>
            </a:r>
            <a:r>
              <a:rPr lang="en-US" dirty="0"/>
              <a:t>This will be supported by normal USART, single-wire and modem modes.</a:t>
            </a:r>
          </a:p>
          <a:p>
            <a:r>
              <a:rPr lang="en-US" b="1" dirty="0"/>
              <a:t>• 0.5 stop bit: </a:t>
            </a:r>
            <a:r>
              <a:rPr lang="en-US" dirty="0"/>
              <a:t>To be used when receiving data in Smartcard mode.</a:t>
            </a:r>
          </a:p>
          <a:p>
            <a:r>
              <a:rPr lang="en-US" b="1" dirty="0"/>
              <a:t>• 1.5 stop bits: </a:t>
            </a:r>
            <a:r>
              <a:rPr lang="en-US" dirty="0"/>
              <a:t>To be used when transmitting and receiving data in Smartcard mode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32" y="3251016"/>
            <a:ext cx="10028418" cy="30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454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Single byte </a:t>
            </a:r>
            <a:r>
              <a:rPr lang="en-US" b="1" dirty="0" smtClean="0"/>
              <a:t>communication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TXE bit is set by hardware and it indicates:</a:t>
            </a:r>
          </a:p>
          <a:p>
            <a:r>
              <a:rPr lang="en-US" dirty="0"/>
              <a:t>• The data has been moved from TDR to the shift register and the data transmission </a:t>
            </a:r>
            <a:r>
              <a:rPr lang="en-US" dirty="0" smtClean="0"/>
              <a:t>has started</a:t>
            </a:r>
            <a:r>
              <a:rPr lang="en-US" dirty="0"/>
              <a:t>.</a:t>
            </a:r>
          </a:p>
          <a:p>
            <a:r>
              <a:rPr lang="en-US" dirty="0"/>
              <a:t>• The TDR register is empty.</a:t>
            </a:r>
          </a:p>
          <a:p>
            <a:r>
              <a:rPr lang="en-US" dirty="0"/>
              <a:t>• The next data can be written in the USART_DR register without overwriting </a:t>
            </a:r>
            <a:r>
              <a:rPr lang="en-US" dirty="0" smtClean="0"/>
              <a:t>the previous </a:t>
            </a:r>
            <a:r>
              <a:rPr lang="en-US" dirty="0"/>
              <a:t>data.</a:t>
            </a:r>
          </a:p>
          <a:p>
            <a:r>
              <a:rPr lang="en-US" dirty="0"/>
              <a:t>This flag generates an interrupt if the TXEIE bit is set.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147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1050"/>
          </a:xfrm>
        </p:spPr>
        <p:txBody>
          <a:bodyPr>
            <a:normAutofit/>
          </a:bodyPr>
          <a:lstStyle/>
          <a:p>
            <a:r>
              <a:rPr lang="en-US" b="1" dirty="0"/>
              <a:t>TC/TXE behavior when </a:t>
            </a:r>
            <a:r>
              <a:rPr lang="en-US" b="1" dirty="0" smtClean="0"/>
              <a:t>transmitting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6690"/>
            <a:ext cx="8596668" cy="915986"/>
          </a:xfrm>
        </p:spPr>
        <p:txBody>
          <a:bodyPr>
            <a:normAutofit/>
          </a:bodyPr>
          <a:lstStyle/>
          <a:p>
            <a:r>
              <a:rPr lang="pt-BR" b="1" dirty="0"/>
              <a:t>TXE</a:t>
            </a:r>
            <a:r>
              <a:rPr lang="pt-BR" dirty="0"/>
              <a:t>: Transmit data register empty</a:t>
            </a:r>
            <a:endParaRPr lang="ru-RU" dirty="0"/>
          </a:p>
          <a:p>
            <a:r>
              <a:rPr lang="en-US" b="1" dirty="0" smtClean="0"/>
              <a:t>TC</a:t>
            </a:r>
            <a:r>
              <a:rPr lang="en-US" dirty="0"/>
              <a:t>: Transmission </a:t>
            </a:r>
            <a:r>
              <a:rPr lang="en-US" dirty="0" smtClean="0"/>
              <a:t>complete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381250"/>
            <a:ext cx="11525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835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Start bit </a:t>
            </a:r>
            <a:r>
              <a:rPr lang="en-US" b="1" dirty="0" smtClean="0"/>
              <a:t>detection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29" y="1579563"/>
            <a:ext cx="8376321" cy="522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05125" y="123378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sequence </a:t>
            </a:r>
            <a:r>
              <a:rPr lang="en-US" dirty="0"/>
              <a:t>is: 1 1 1 0 X 0 X 0 X 0 0 0 </a:t>
            </a:r>
            <a:r>
              <a:rPr lang="en-US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668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Character </a:t>
            </a:r>
            <a:r>
              <a:rPr lang="en-US" b="1" dirty="0" smtClean="0"/>
              <a:t>reception</a:t>
            </a:r>
            <a:br>
              <a:rPr lang="en-US" b="1" dirty="0" smtClean="0"/>
            </a:br>
            <a:r>
              <a:rPr lang="en-US" dirty="0"/>
              <a:t>Procedure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b="1" dirty="0"/>
              <a:t>Enable the USART </a:t>
            </a:r>
            <a:endParaRPr lang="en-US" b="1" dirty="0" smtClean="0"/>
          </a:p>
          <a:p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b="1" dirty="0" smtClean="0"/>
              <a:t>Define the </a:t>
            </a:r>
            <a:r>
              <a:rPr lang="en-US" b="1" dirty="0"/>
              <a:t>word length</a:t>
            </a:r>
            <a:r>
              <a:rPr lang="en-US" dirty="0"/>
              <a:t>.</a:t>
            </a:r>
          </a:p>
          <a:p>
            <a:r>
              <a:rPr lang="en-US" b="1" dirty="0"/>
              <a:t>3. Program the number of stop bits </a:t>
            </a:r>
            <a:r>
              <a:rPr lang="en-US" dirty="0"/>
              <a:t>in USART_CR2.</a:t>
            </a:r>
          </a:p>
          <a:p>
            <a:r>
              <a:rPr lang="en-US" dirty="0"/>
              <a:t>4. Select DMA enable (DMAR) in USART_CR3 if </a:t>
            </a:r>
            <a:r>
              <a:rPr lang="en-US" dirty="0" err="1"/>
              <a:t>multibuffer</a:t>
            </a:r>
            <a:r>
              <a:rPr lang="en-US" dirty="0"/>
              <a:t> communication is to </a:t>
            </a:r>
            <a:r>
              <a:rPr lang="en-US" dirty="0" err="1" smtClean="0"/>
              <a:t>takeplace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b="1" dirty="0" smtClean="0"/>
              <a:t>5</a:t>
            </a:r>
            <a:r>
              <a:rPr lang="en-US" b="1" dirty="0"/>
              <a:t>. Select the desired baud rate </a:t>
            </a:r>
            <a:r>
              <a:rPr lang="en-US" dirty="0"/>
              <a:t>using the baud rate register USART_BRR</a:t>
            </a:r>
          </a:p>
          <a:p>
            <a:r>
              <a:rPr lang="en-US" b="1" dirty="0"/>
              <a:t>6. Set the RE </a:t>
            </a:r>
            <a:r>
              <a:rPr lang="en-US" dirty="0"/>
              <a:t>bit USART_CR1. </a:t>
            </a:r>
            <a:r>
              <a:rPr lang="en-US" b="1" dirty="0"/>
              <a:t>This enables the receiver </a:t>
            </a:r>
            <a:r>
              <a:rPr lang="en-US" dirty="0"/>
              <a:t>which begins searching for </a:t>
            </a:r>
            <a:r>
              <a:rPr lang="en-US" dirty="0" smtClean="0"/>
              <a:t>a start </a:t>
            </a:r>
            <a:r>
              <a:rPr lang="en-US" dirty="0"/>
              <a:t>bit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596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Character </a:t>
            </a:r>
            <a:r>
              <a:rPr lang="en-US" b="1" dirty="0" smtClean="0"/>
              <a:t>reception</a:t>
            </a:r>
            <a:br>
              <a:rPr lang="en-US" b="1" dirty="0" smtClean="0"/>
            </a:br>
            <a:r>
              <a:rPr lang="en-US" dirty="0"/>
              <a:t>When a character is </a:t>
            </a:r>
            <a:r>
              <a:rPr lang="en-US" dirty="0" smtClean="0"/>
              <a:t>received: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• The RXNE bit is set</a:t>
            </a:r>
            <a:r>
              <a:rPr lang="en-US" dirty="0"/>
              <a:t>. It indicates that the content of the shift register is transferred to </a:t>
            </a:r>
            <a:r>
              <a:rPr lang="en-US" dirty="0" smtClean="0"/>
              <a:t>the RDR</a:t>
            </a:r>
            <a:r>
              <a:rPr lang="en-US" dirty="0"/>
              <a:t>. In other words, data has been received and can be read (as well as </a:t>
            </a:r>
            <a:r>
              <a:rPr lang="en-US" dirty="0" smtClean="0"/>
              <a:t>its associated </a:t>
            </a:r>
            <a:r>
              <a:rPr lang="en-US" dirty="0"/>
              <a:t>error flags).</a:t>
            </a:r>
          </a:p>
          <a:p>
            <a:r>
              <a:rPr lang="en-US" b="1" dirty="0"/>
              <a:t>• An interrupt is generated </a:t>
            </a:r>
            <a:r>
              <a:rPr lang="en-US" dirty="0"/>
              <a:t>if the RXNEIE bit is set.</a:t>
            </a:r>
          </a:p>
          <a:p>
            <a:r>
              <a:rPr lang="en-US" b="1" dirty="0"/>
              <a:t>• The error flags can be set </a:t>
            </a:r>
            <a:r>
              <a:rPr lang="en-US" dirty="0"/>
              <a:t>if a frame error, noise or an overrun error has been </a:t>
            </a:r>
            <a:r>
              <a:rPr lang="en-US" dirty="0" smtClean="0"/>
              <a:t>detected during </a:t>
            </a:r>
            <a:r>
              <a:rPr lang="en-US" dirty="0"/>
              <a:t>reception.</a:t>
            </a:r>
          </a:p>
          <a:p>
            <a:r>
              <a:rPr lang="en-US" b="1" dirty="0"/>
              <a:t>• In </a:t>
            </a:r>
            <a:r>
              <a:rPr lang="en-US" b="1" dirty="0" err="1"/>
              <a:t>multibuffer</a:t>
            </a:r>
            <a:r>
              <a:rPr lang="en-US" b="1" dirty="0"/>
              <a:t>, RXNE is set after every byte received and is cleared by the DMA read </a:t>
            </a:r>
            <a:r>
              <a:rPr lang="en-US" dirty="0" smtClean="0"/>
              <a:t>to the </a:t>
            </a:r>
            <a:r>
              <a:rPr lang="en-US" dirty="0"/>
              <a:t>Data Register.</a:t>
            </a:r>
          </a:p>
          <a:p>
            <a:r>
              <a:rPr lang="en-US" b="1" dirty="0"/>
              <a:t>• In single buffer mode, clearing the RXNE bit is performed by a software read to </a:t>
            </a:r>
            <a:r>
              <a:rPr lang="en-US" b="1" dirty="0" smtClean="0"/>
              <a:t>the USART_DR </a:t>
            </a:r>
            <a:r>
              <a:rPr lang="en-US" b="1" dirty="0"/>
              <a:t>register</a:t>
            </a:r>
            <a:r>
              <a:rPr lang="en-US" dirty="0"/>
              <a:t>. The RXNE flag can also be cleared by writing a zero to it. </a:t>
            </a:r>
            <a:r>
              <a:rPr lang="en-US" dirty="0" smtClean="0"/>
              <a:t>The RXNE </a:t>
            </a:r>
            <a:r>
              <a:rPr lang="en-US" dirty="0"/>
              <a:t>bit must be cleared before the end of the reception of the next character to </a:t>
            </a:r>
            <a:r>
              <a:rPr lang="en-US" dirty="0" smtClean="0"/>
              <a:t>avoid an </a:t>
            </a:r>
            <a:r>
              <a:rPr lang="en-US" dirty="0"/>
              <a:t>overrun error.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535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Overrun </a:t>
            </a:r>
            <a:r>
              <a:rPr lang="en-US" b="1" dirty="0" smtClean="0"/>
              <a:t>error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4951"/>
            <a:ext cx="8596668" cy="4536412"/>
          </a:xfrm>
        </p:spPr>
        <p:txBody>
          <a:bodyPr>
            <a:normAutofit/>
          </a:bodyPr>
          <a:lstStyle/>
          <a:p>
            <a:r>
              <a:rPr lang="en-US" dirty="0"/>
              <a:t>An overrun error occurs when a character is received when RXNE has not been reset. </a:t>
            </a:r>
            <a:br>
              <a:rPr lang="en-US" dirty="0"/>
            </a:br>
            <a:endParaRPr lang="en-US" dirty="0" smtClean="0"/>
          </a:p>
          <a:p>
            <a:r>
              <a:rPr lang="en-US" b="1" dirty="0" smtClean="0"/>
              <a:t>When an </a:t>
            </a:r>
            <a:r>
              <a:rPr lang="en-US" b="1" dirty="0"/>
              <a:t>overrun error occurs:</a:t>
            </a:r>
          </a:p>
          <a:p>
            <a:r>
              <a:rPr lang="en-US" dirty="0"/>
              <a:t>• </a:t>
            </a:r>
            <a:r>
              <a:rPr lang="en-US" b="1" dirty="0"/>
              <a:t>The ORE bit is set.</a:t>
            </a:r>
          </a:p>
          <a:p>
            <a:r>
              <a:rPr lang="en-US" dirty="0"/>
              <a:t>• </a:t>
            </a:r>
            <a:r>
              <a:rPr lang="en-US" b="1" dirty="0"/>
              <a:t>The RDR content will not be lost</a:t>
            </a:r>
            <a:r>
              <a:rPr lang="en-US" dirty="0"/>
              <a:t>. The previous data is available when a read </a:t>
            </a:r>
            <a:r>
              <a:rPr lang="en-US" dirty="0" smtClean="0"/>
              <a:t>to USART_DR </a:t>
            </a:r>
            <a:r>
              <a:rPr lang="en-US" dirty="0"/>
              <a:t>is performed.</a:t>
            </a:r>
          </a:p>
          <a:p>
            <a:r>
              <a:rPr lang="en-US" dirty="0"/>
              <a:t>• </a:t>
            </a:r>
            <a:r>
              <a:rPr lang="en-US" b="1" dirty="0"/>
              <a:t>The shift register will be overwritten</a:t>
            </a:r>
            <a:r>
              <a:rPr lang="en-US" dirty="0"/>
              <a:t>. After that point, any data received during </a:t>
            </a:r>
            <a:r>
              <a:rPr lang="en-US" dirty="0" smtClean="0"/>
              <a:t>overrun is </a:t>
            </a:r>
            <a:r>
              <a:rPr lang="en-US" dirty="0"/>
              <a:t>lost.</a:t>
            </a:r>
          </a:p>
          <a:p>
            <a:r>
              <a:rPr lang="en-US" dirty="0"/>
              <a:t>• An interrupt is generated if either the RXNEIE bit is set or both the EIE and DMAR </a:t>
            </a:r>
            <a:r>
              <a:rPr lang="en-US" dirty="0" smtClean="0"/>
              <a:t>bits are </a:t>
            </a:r>
            <a:r>
              <a:rPr lang="en-US" dirty="0"/>
              <a:t>set.</a:t>
            </a:r>
          </a:p>
          <a:p>
            <a:r>
              <a:rPr lang="en-US" dirty="0"/>
              <a:t>• The ORE bit is reset by a read to the USART_SR register followed by a </a:t>
            </a:r>
            <a:r>
              <a:rPr lang="en-US" dirty="0" smtClean="0"/>
              <a:t>USART_DR register </a:t>
            </a:r>
            <a:r>
              <a:rPr lang="en-US" dirty="0"/>
              <a:t>read operation.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00675" y="717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RXNE</a:t>
            </a:r>
            <a:r>
              <a:rPr lang="en-US" dirty="0"/>
              <a:t>: Read data register not </a:t>
            </a:r>
            <a:r>
              <a:rPr lang="en-US" dirty="0" smtClean="0"/>
              <a:t>empty</a:t>
            </a:r>
          </a:p>
          <a:p>
            <a:r>
              <a:rPr lang="en-US" b="1" dirty="0"/>
              <a:t>ORE</a:t>
            </a:r>
            <a:r>
              <a:rPr lang="en-US" dirty="0"/>
              <a:t>: Overrun </a:t>
            </a:r>
            <a:r>
              <a:rPr lang="en-US" dirty="0" smtClean="0"/>
              <a:t>error</a:t>
            </a:r>
          </a:p>
          <a:p>
            <a:r>
              <a:rPr lang="en-US" b="1" dirty="0"/>
              <a:t>Status register (USART_SR)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Data register (USART_DR</a:t>
            </a:r>
            <a:r>
              <a:rPr lang="en-US" b="1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907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8" y="16192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Selecting the proper oversampling method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3501" y="1276887"/>
            <a:ext cx="3238500" cy="4638138"/>
          </a:xfrm>
        </p:spPr>
        <p:txBody>
          <a:bodyPr>
            <a:normAutofit/>
          </a:bodyPr>
          <a:lstStyle/>
          <a:p>
            <a:r>
              <a:rPr lang="en-US" dirty="0" smtClean="0"/>
              <a:t>select </a:t>
            </a:r>
            <a:r>
              <a:rPr lang="en-US" dirty="0"/>
              <a:t>oversampling by 16 (OVER8=0) to increase the tolerance of the receiver to clock deviations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  <a:p>
            <a:r>
              <a:rPr lang="en-US" dirty="0" smtClean="0"/>
              <a:t>select </a:t>
            </a:r>
            <a:r>
              <a:rPr lang="en-US" dirty="0"/>
              <a:t>oversampling by 8 (OVER8=1) to achieve higher speed (up to </a:t>
            </a:r>
            <a:r>
              <a:rPr lang="en-US" dirty="0" err="1"/>
              <a:t>fPCLK</a:t>
            </a:r>
            <a:r>
              <a:rPr lang="en-US" dirty="0"/>
              <a:t>/8</a:t>
            </a:r>
            <a:r>
              <a:rPr lang="en-US" dirty="0" smtClean="0"/>
              <a:t>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2" y="858322"/>
            <a:ext cx="8948738" cy="2951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902429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248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Noise detection from sampled </a:t>
            </a:r>
            <a:r>
              <a:rPr lang="en-US" b="1" dirty="0" smtClean="0"/>
              <a:t>data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207" y="1327843"/>
            <a:ext cx="7602793" cy="256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5834" y="1465264"/>
            <a:ext cx="4380441" cy="3880773"/>
          </a:xfrm>
        </p:spPr>
        <p:txBody>
          <a:bodyPr/>
          <a:lstStyle/>
          <a:p>
            <a:r>
              <a:rPr lang="en-US" dirty="0"/>
              <a:t>• The NF bit is set at the rising edge of the RXNE bit.</a:t>
            </a:r>
          </a:p>
          <a:p>
            <a:r>
              <a:rPr lang="en-US" dirty="0"/>
              <a:t>• The invalid data is transferred from the Shift register to the USART_DR register.</a:t>
            </a:r>
          </a:p>
          <a:p>
            <a:r>
              <a:rPr lang="en-US" dirty="0"/>
              <a:t>• No interrupt is generated in case of single byte communication. </a:t>
            </a:r>
            <a:endParaRPr lang="en-US" dirty="0" smtClean="0"/>
          </a:p>
          <a:p>
            <a:r>
              <a:rPr lang="en-US" dirty="0"/>
              <a:t>The NF bit is reset by a USART_SR register read operation followed by a </a:t>
            </a:r>
            <a:r>
              <a:rPr lang="en-US" dirty="0" smtClean="0"/>
              <a:t>USART_DR register </a:t>
            </a:r>
            <a:r>
              <a:rPr lang="en-US" dirty="0"/>
              <a:t>read operation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44" y="3895725"/>
            <a:ext cx="7781518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6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USART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77725"/>
            <a:ext cx="8596668" cy="4363637"/>
          </a:xfrm>
        </p:spPr>
        <p:txBody>
          <a:bodyPr>
            <a:normAutofit/>
          </a:bodyPr>
          <a:lstStyle/>
          <a:p>
            <a:r>
              <a:rPr lang="en-US" dirty="0"/>
              <a:t>Full duplex, asynchronous communications</a:t>
            </a:r>
          </a:p>
          <a:p>
            <a:r>
              <a:rPr lang="en-US" dirty="0" smtClean="0"/>
              <a:t>• </a:t>
            </a:r>
            <a:r>
              <a:rPr lang="en-US" dirty="0"/>
              <a:t>Fractional baud rate generator systems</a:t>
            </a:r>
          </a:p>
          <a:p>
            <a:r>
              <a:rPr lang="en-US" dirty="0"/>
              <a:t>– Common programmable transmit and receive baud rate (refer to the </a:t>
            </a:r>
            <a:r>
              <a:rPr lang="en-US" dirty="0" smtClean="0"/>
              <a:t>datasheets</a:t>
            </a:r>
            <a:r>
              <a:rPr lang="ru-RU" dirty="0" smtClean="0"/>
              <a:t> </a:t>
            </a:r>
            <a:r>
              <a:rPr lang="en-US" dirty="0" smtClean="0"/>
              <a:t>for </a:t>
            </a:r>
            <a:r>
              <a:rPr lang="en-US" dirty="0"/>
              <a:t>the value of the baud rate at the maximum APB frequency.</a:t>
            </a:r>
          </a:p>
          <a:p>
            <a:r>
              <a:rPr lang="en-US" dirty="0"/>
              <a:t>• Programmable data word length (8 or 9 bits)</a:t>
            </a:r>
          </a:p>
          <a:p>
            <a:r>
              <a:rPr lang="en-US" dirty="0"/>
              <a:t>• Configurable stop bits - support for 1 or 2 stop bits</a:t>
            </a:r>
          </a:p>
          <a:p>
            <a:r>
              <a:rPr lang="en-US" dirty="0" smtClean="0"/>
              <a:t>• Transmitter </a:t>
            </a:r>
            <a:r>
              <a:rPr lang="en-US" dirty="0"/>
              <a:t>clock output for synchronous </a:t>
            </a:r>
            <a:r>
              <a:rPr lang="en-US" dirty="0" smtClean="0"/>
              <a:t>transmission</a:t>
            </a:r>
            <a:endParaRPr lang="ru-RU" dirty="0" smtClean="0"/>
          </a:p>
          <a:p>
            <a:r>
              <a:rPr lang="en-US" dirty="0"/>
              <a:t>Single-wire half-duplex </a:t>
            </a:r>
            <a:r>
              <a:rPr lang="en-US" dirty="0" smtClean="0"/>
              <a:t>communication</a:t>
            </a:r>
            <a:endParaRPr lang="ru-RU" dirty="0"/>
          </a:p>
          <a:p>
            <a:r>
              <a:rPr lang="en-US" dirty="0"/>
              <a:t>Configurable </a:t>
            </a:r>
            <a:r>
              <a:rPr lang="en-US" dirty="0" err="1"/>
              <a:t>multibuffer</a:t>
            </a:r>
            <a:r>
              <a:rPr lang="en-US" dirty="0"/>
              <a:t> communication using DMA (direct memory </a:t>
            </a:r>
            <a:r>
              <a:rPr lang="en-US" dirty="0" smtClean="0"/>
              <a:t>access)</a:t>
            </a:r>
            <a:endParaRPr lang="ru-RU" dirty="0" smtClean="0"/>
          </a:p>
          <a:p>
            <a:r>
              <a:rPr lang="en-US" dirty="0" smtClean="0"/>
              <a:t>Separate </a:t>
            </a:r>
            <a:r>
              <a:rPr lang="en-US" dirty="0"/>
              <a:t>enable bits for transmitter and </a:t>
            </a:r>
            <a:r>
              <a:rPr lang="en-US" dirty="0" smtClean="0"/>
              <a:t>receiver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199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Configurable stop bits during </a:t>
            </a:r>
            <a:r>
              <a:rPr lang="en-US" b="1" dirty="0" smtClean="0"/>
              <a:t>reception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0.5 </a:t>
            </a:r>
            <a:r>
              <a:rPr lang="en-US" dirty="0"/>
              <a:t>stop bit (reception in Smartcard </a:t>
            </a:r>
            <a:r>
              <a:rPr lang="en-US" dirty="0" smtClean="0"/>
              <a:t>mode</a:t>
            </a:r>
          </a:p>
          <a:p>
            <a:r>
              <a:rPr lang="en-US" dirty="0" smtClean="0"/>
              <a:t>1 </a:t>
            </a:r>
            <a:r>
              <a:rPr lang="en-US" dirty="0"/>
              <a:t>stop bit: Sampling for 1 stop Bit is done on the 8th, 9th and 10th samples.</a:t>
            </a:r>
          </a:p>
          <a:p>
            <a:r>
              <a:rPr lang="en-US" dirty="0" smtClean="0"/>
              <a:t>1.5 </a:t>
            </a:r>
            <a:r>
              <a:rPr lang="en-US" dirty="0"/>
              <a:t>stop bits (Smartcard mode): </a:t>
            </a:r>
            <a:endParaRPr lang="en-US" dirty="0" smtClean="0"/>
          </a:p>
          <a:p>
            <a:r>
              <a:rPr lang="en-US" dirty="0" smtClean="0"/>
              <a:t>2 </a:t>
            </a:r>
            <a:r>
              <a:rPr lang="en-US" dirty="0"/>
              <a:t>stop bits: Sampling for 2 stop bits is done on the 8th, 9th and 10th samples of </a:t>
            </a:r>
            <a:r>
              <a:rPr lang="en-US" dirty="0" smtClean="0"/>
              <a:t>the first </a:t>
            </a:r>
            <a:r>
              <a:rPr lang="en-US" dirty="0"/>
              <a:t>stop bit.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05909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445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Hardware flow </a:t>
            </a:r>
            <a:r>
              <a:rPr lang="en-US" b="1" dirty="0" smtClean="0"/>
              <a:t>control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9536"/>
            <a:ext cx="8596668" cy="3880773"/>
          </a:xfrm>
        </p:spPr>
        <p:txBody>
          <a:bodyPr/>
          <a:lstStyle/>
          <a:p>
            <a:r>
              <a:rPr lang="ru-RU" b="1" dirty="0"/>
              <a:t>RTS/CTS</a:t>
            </a:r>
            <a:r>
              <a:rPr lang="ru-RU" dirty="0"/>
              <a:t> (</a:t>
            </a:r>
            <a:r>
              <a:rPr lang="ru-RU" dirty="0">
                <a:hlinkClick r:id="rId2" tooltip="Английский язык"/>
              </a:rPr>
              <a:t>англ.</a:t>
            </a:r>
            <a:r>
              <a:rPr lang="ru-RU" dirty="0"/>
              <a:t> </a:t>
            </a:r>
            <a:r>
              <a:rPr lang="ru-RU" i="1" dirty="0" err="1"/>
              <a:t>Request</a:t>
            </a:r>
            <a:r>
              <a:rPr lang="ru-RU" i="1" dirty="0"/>
              <a:t>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Send</a:t>
            </a:r>
            <a:r>
              <a:rPr lang="ru-RU" i="1" dirty="0"/>
              <a:t> / </a:t>
            </a:r>
            <a:r>
              <a:rPr lang="ru-RU" i="1" dirty="0" err="1"/>
              <a:t>Clear</a:t>
            </a:r>
            <a:r>
              <a:rPr lang="ru-RU" i="1" dirty="0"/>
              <a:t>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Send</a:t>
            </a:r>
            <a:r>
              <a:rPr lang="ru-RU" dirty="0"/>
              <a:t> — </a:t>
            </a:r>
            <a:r>
              <a:rPr lang="ru-RU" i="1" dirty="0"/>
              <a:t>запрос на отправку / разрешение отправки</a:t>
            </a:r>
            <a:r>
              <a:rPr lang="ru-RU" dirty="0"/>
              <a:t>)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205" y="2502568"/>
            <a:ext cx="8874175" cy="388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327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RTS flow </a:t>
            </a:r>
            <a:r>
              <a:rPr lang="en-US" b="1" dirty="0" smtClean="0"/>
              <a:t>control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49" y="2160419"/>
            <a:ext cx="11184134" cy="325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872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CTS flow </a:t>
            </a:r>
            <a:r>
              <a:rPr lang="en-US" b="1" dirty="0" smtClean="0"/>
              <a:t>control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1" y="2086978"/>
            <a:ext cx="882967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366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interrupt </a:t>
            </a:r>
            <a:r>
              <a:rPr lang="en-US" b="1" dirty="0" smtClean="0"/>
              <a:t>requests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7" y="1427748"/>
            <a:ext cx="10641420" cy="526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944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void </a:t>
            </a:r>
            <a:r>
              <a:rPr lang="en-US" b="1" dirty="0" err="1"/>
              <a:t>usart_init</a:t>
            </a:r>
            <a:r>
              <a:rPr lang="en-US" b="1" dirty="0"/>
              <a:t>(void)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9621"/>
            <a:ext cx="8596668" cy="46617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/* </a:t>
            </a:r>
            <a:r>
              <a:rPr lang="en-US" dirty="0" err="1"/>
              <a:t>USARTx</a:t>
            </a:r>
            <a:r>
              <a:rPr lang="en-US" dirty="0"/>
              <a:t> configured as follow:</a:t>
            </a:r>
          </a:p>
          <a:p>
            <a:pPr marL="0" indent="0">
              <a:buNone/>
            </a:pPr>
            <a:r>
              <a:rPr lang="en-US" dirty="0"/>
              <a:t>        - </a:t>
            </a:r>
            <a:r>
              <a:rPr lang="en-US" dirty="0" err="1"/>
              <a:t>BaudRate</a:t>
            </a:r>
            <a:r>
              <a:rPr lang="en-US" dirty="0"/>
              <a:t> = 115200 baud</a:t>
            </a:r>
          </a:p>
          <a:p>
            <a:pPr marL="0" indent="0">
              <a:buNone/>
            </a:pPr>
            <a:r>
              <a:rPr lang="en-US" dirty="0"/>
              <a:t>        - Word Length = 8 Bits</a:t>
            </a:r>
          </a:p>
          <a:p>
            <a:pPr marL="0" indent="0">
              <a:buNone/>
            </a:pPr>
            <a:r>
              <a:rPr lang="en-US" dirty="0"/>
              <a:t>        - One Stop Bit</a:t>
            </a:r>
          </a:p>
          <a:p>
            <a:pPr marL="0" indent="0">
              <a:buNone/>
            </a:pPr>
            <a:r>
              <a:rPr lang="en-US" dirty="0"/>
              <a:t>        - No parity</a:t>
            </a:r>
          </a:p>
          <a:p>
            <a:pPr marL="0" indent="0">
              <a:buNone/>
            </a:pPr>
            <a:r>
              <a:rPr lang="en-US" dirty="0"/>
              <a:t>        - Hardware flow control disabled (RTS and CTS signals)</a:t>
            </a:r>
          </a:p>
          <a:p>
            <a:pPr marL="0" indent="0">
              <a:buNone/>
            </a:pPr>
            <a:r>
              <a:rPr lang="en-US" dirty="0"/>
              <a:t>        - Receive and transmit enabled</a:t>
            </a:r>
          </a:p>
          <a:p>
            <a:pPr marL="0" indent="0">
              <a:buNone/>
            </a:pPr>
            <a:r>
              <a:rPr lang="ru-RU" dirty="0"/>
              <a:t>  */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265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void </a:t>
            </a:r>
            <a:r>
              <a:rPr lang="en-US" b="1" dirty="0" err="1"/>
              <a:t>usart_init</a:t>
            </a:r>
            <a:r>
              <a:rPr lang="en-US" b="1" dirty="0"/>
              <a:t>(void)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9621"/>
            <a:ext cx="8596668" cy="46617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/* Enable GPIO clock */</a:t>
            </a:r>
          </a:p>
          <a:p>
            <a:pPr marL="0" indent="0">
              <a:buNone/>
            </a:pPr>
            <a:r>
              <a:rPr lang="en-US" dirty="0"/>
              <a:t>  RCC_AHB1PeriphClockCmd(RCC_AHB1Periph_GPIOC, ENABLE);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/* Enable UART clock */</a:t>
            </a:r>
          </a:p>
          <a:p>
            <a:pPr marL="0" indent="0">
              <a:buNone/>
            </a:pPr>
            <a:r>
              <a:rPr lang="en-US" dirty="0"/>
              <a:t>  RCC_APB1PeriphClockCmd(RCC_APB1Periph_USART3, ENABLE);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/* Connect </a:t>
            </a:r>
            <a:r>
              <a:rPr lang="en-US" dirty="0" err="1"/>
              <a:t>PXx</a:t>
            </a:r>
            <a:r>
              <a:rPr lang="en-US" dirty="0"/>
              <a:t> to </a:t>
            </a:r>
            <a:r>
              <a:rPr lang="en-US" dirty="0" err="1"/>
              <a:t>USARTx_Tx</a:t>
            </a:r>
            <a:r>
              <a:rPr lang="en-US" dirty="0"/>
              <a:t>*/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GPIO_PinAFConfig</a:t>
            </a:r>
            <a:r>
              <a:rPr lang="en-US" dirty="0"/>
              <a:t>(GPIOC, GPIO_PinSource10, GPIO_AF_USART3);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/* Connect </a:t>
            </a:r>
            <a:r>
              <a:rPr lang="en-US" dirty="0" err="1"/>
              <a:t>PXx</a:t>
            </a:r>
            <a:r>
              <a:rPr lang="en-US" dirty="0"/>
              <a:t> to </a:t>
            </a:r>
            <a:r>
              <a:rPr lang="en-US" dirty="0" err="1"/>
              <a:t>USARTx_Rx</a:t>
            </a:r>
            <a:r>
              <a:rPr lang="en-US" dirty="0"/>
              <a:t>*/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GPIO_PinAFConfig</a:t>
            </a:r>
            <a:r>
              <a:rPr lang="en-US" dirty="0"/>
              <a:t>(GPIOC, GPIO_PinSource11, GPIO_AF_USART3);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9583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void </a:t>
            </a:r>
            <a:r>
              <a:rPr lang="en-US" b="1" dirty="0" err="1"/>
              <a:t>usart_init</a:t>
            </a:r>
            <a:r>
              <a:rPr lang="en-US" b="1" dirty="0"/>
              <a:t>(void)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9621"/>
            <a:ext cx="8596668" cy="5269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GPIO_InitTypeDef</a:t>
            </a:r>
            <a:r>
              <a:rPr lang="en-US" dirty="0" smtClean="0"/>
              <a:t> </a:t>
            </a:r>
            <a:r>
              <a:rPr lang="en-US" dirty="0" err="1"/>
              <a:t>GPIO_InitStructure</a:t>
            </a:r>
            <a:r>
              <a:rPr lang="en-US" dirty="0"/>
              <a:t>;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/* </a:t>
            </a:r>
            <a:r>
              <a:rPr lang="en-US" dirty="0"/>
              <a:t>Configure USART </a:t>
            </a:r>
            <a:r>
              <a:rPr lang="en-US" dirty="0" err="1"/>
              <a:t>Tx</a:t>
            </a:r>
            <a:r>
              <a:rPr lang="en-US" dirty="0"/>
              <a:t> as alternate function  */</a:t>
            </a:r>
          </a:p>
          <a:p>
            <a:pPr marL="0" indent="0">
              <a:buNone/>
            </a:pPr>
            <a:r>
              <a:rPr lang="en-US" dirty="0" err="1" smtClean="0"/>
              <a:t>GPIO_InitStructure.GPIO_OType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GPIO_OType_PP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 smtClean="0"/>
              <a:t>GPIO_InitStructure.GPIO_PuPd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GPIO_PuPd_UP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 smtClean="0"/>
              <a:t>GPIO_InitStructure.GPIO_Mode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GPIO_Mode_AF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 smtClean="0"/>
              <a:t>GPIO_InitStructure.GPIO_Pin</a:t>
            </a:r>
            <a:r>
              <a:rPr lang="en-US" dirty="0" smtClean="0"/>
              <a:t> </a:t>
            </a:r>
            <a:r>
              <a:rPr lang="en-US" dirty="0"/>
              <a:t>= GPIO_Pin_10;</a:t>
            </a:r>
          </a:p>
          <a:p>
            <a:pPr marL="0" indent="0">
              <a:buNone/>
            </a:pPr>
            <a:r>
              <a:rPr lang="en-US" dirty="0" err="1" smtClean="0"/>
              <a:t>GPIO_InitStructure.GPIO_Speed</a:t>
            </a:r>
            <a:r>
              <a:rPr lang="en-US" dirty="0" smtClean="0"/>
              <a:t> </a:t>
            </a:r>
            <a:r>
              <a:rPr lang="en-US" dirty="0"/>
              <a:t>= GPIO_Speed_50MHz;</a:t>
            </a:r>
          </a:p>
          <a:p>
            <a:pPr marL="0" indent="0">
              <a:buNone/>
            </a:pPr>
            <a:r>
              <a:rPr lang="en-US" dirty="0" err="1" smtClean="0"/>
              <a:t>GPIO_Init</a:t>
            </a:r>
            <a:r>
              <a:rPr lang="en-US" dirty="0" smtClean="0"/>
              <a:t>(GPIOC</a:t>
            </a:r>
            <a:r>
              <a:rPr lang="en-US" dirty="0"/>
              <a:t>, &amp;</a:t>
            </a:r>
            <a:r>
              <a:rPr lang="en-US" dirty="0" err="1"/>
              <a:t>GPIO_InitStructure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/* </a:t>
            </a:r>
            <a:r>
              <a:rPr lang="en-US" dirty="0"/>
              <a:t>Configure USART Rx as alternate function  */</a:t>
            </a:r>
          </a:p>
          <a:p>
            <a:pPr marL="0" indent="0">
              <a:buNone/>
            </a:pPr>
            <a:r>
              <a:rPr lang="en-US" dirty="0" err="1" smtClean="0"/>
              <a:t>GPIO_InitStructure.GPIO_Mode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GPIO_Mode_AF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 smtClean="0"/>
              <a:t>GPIO_InitStructure.GPIO_Pin</a:t>
            </a:r>
            <a:r>
              <a:rPr lang="en-US" dirty="0" smtClean="0"/>
              <a:t> </a:t>
            </a:r>
            <a:r>
              <a:rPr lang="en-US" dirty="0"/>
              <a:t>= GPIO_Pin_11;</a:t>
            </a:r>
          </a:p>
          <a:p>
            <a:pPr marL="0" indent="0">
              <a:buNone/>
            </a:pPr>
            <a:r>
              <a:rPr lang="en-US" dirty="0" err="1" smtClean="0"/>
              <a:t>GPIO_Init</a:t>
            </a:r>
            <a:r>
              <a:rPr lang="en-US" dirty="0" smtClean="0"/>
              <a:t>(GPIOC</a:t>
            </a:r>
            <a:r>
              <a:rPr lang="en-US" dirty="0"/>
              <a:t>, &amp;</a:t>
            </a:r>
            <a:r>
              <a:rPr lang="en-US" dirty="0" err="1"/>
              <a:t>GPIO_InitStructure</a:t>
            </a:r>
            <a:r>
              <a:rPr lang="en-US" dirty="0"/>
              <a:t>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000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void </a:t>
            </a:r>
            <a:r>
              <a:rPr lang="en-US" b="1" dirty="0" err="1"/>
              <a:t>usart_init</a:t>
            </a:r>
            <a:r>
              <a:rPr lang="en-US" b="1" dirty="0"/>
              <a:t>(void)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9621"/>
            <a:ext cx="11161740" cy="5269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USART_InitTypeDef</a:t>
            </a:r>
            <a:r>
              <a:rPr lang="en-US" dirty="0"/>
              <a:t> </a:t>
            </a:r>
            <a:r>
              <a:rPr lang="en-US" dirty="0" err="1"/>
              <a:t>USART_InitStructure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USART_InitStructure.USART_BaudRate</a:t>
            </a:r>
            <a:r>
              <a:rPr lang="en-US" dirty="0"/>
              <a:t> = 9600;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USART_InitStructure.USART_WordLength</a:t>
            </a:r>
            <a:r>
              <a:rPr lang="en-US" dirty="0"/>
              <a:t> = USART_WordLength_8b;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USART_InitStructure.USART_StopBits</a:t>
            </a:r>
            <a:r>
              <a:rPr lang="en-US" dirty="0"/>
              <a:t> = USART_StopBits_1;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USART_InitStructure.USART_Parity</a:t>
            </a:r>
            <a:r>
              <a:rPr lang="en-US" dirty="0"/>
              <a:t> = </a:t>
            </a:r>
            <a:r>
              <a:rPr lang="en-US" dirty="0" err="1"/>
              <a:t>USART_Parity_No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USART_InitStructure.USART_HardwareFlowControl</a:t>
            </a:r>
            <a:r>
              <a:rPr lang="en-US" dirty="0"/>
              <a:t> = </a:t>
            </a:r>
            <a:r>
              <a:rPr lang="en-US" dirty="0" err="1"/>
              <a:t>USART_HardwareFlowControl_None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USART_InitStructure.USART_Mode</a:t>
            </a:r>
            <a:r>
              <a:rPr lang="en-US" dirty="0"/>
              <a:t> = </a:t>
            </a:r>
            <a:r>
              <a:rPr lang="en-US" dirty="0" err="1"/>
              <a:t>USART_Mode_Rx</a:t>
            </a:r>
            <a:r>
              <a:rPr lang="en-US" dirty="0"/>
              <a:t> | </a:t>
            </a:r>
            <a:r>
              <a:rPr lang="en-US" dirty="0" err="1"/>
              <a:t>USART_Mode_Tx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/* USART configuration */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USART_Init</a:t>
            </a:r>
            <a:r>
              <a:rPr lang="en-US" dirty="0"/>
              <a:t>(USART3, &amp;</a:t>
            </a:r>
            <a:r>
              <a:rPr lang="en-US" dirty="0" err="1"/>
              <a:t>USART_InitStructure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/* Enable USART */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USART_Cmd</a:t>
            </a:r>
            <a:r>
              <a:rPr lang="en-US" dirty="0"/>
              <a:t>(USART3, ENABLE);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193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простейшей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581592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int</a:t>
            </a:r>
            <a:r>
              <a:rPr lang="en-US" b="1" dirty="0"/>
              <a:t> main(void</a:t>
            </a:r>
            <a:r>
              <a:rPr lang="en-US" b="1" dirty="0" smtClean="0"/>
              <a:t>) </a:t>
            </a:r>
            <a:r>
              <a:rPr lang="ru-RU" dirty="0" smtClean="0"/>
              <a:t>{</a:t>
            </a:r>
            <a:endParaRPr lang="ru-RU" dirty="0"/>
          </a:p>
          <a:p>
            <a:pPr marL="0" indent="0">
              <a:buNone/>
            </a:pPr>
            <a:r>
              <a:rPr lang="en-US" dirty="0" err="1"/>
              <a:t>usart_init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uint16_t  </a:t>
            </a:r>
            <a:r>
              <a:rPr lang="en-US" dirty="0" err="1"/>
              <a:t>ch</a:t>
            </a:r>
            <a:r>
              <a:rPr lang="en-US" dirty="0"/>
              <a:t>=0;</a:t>
            </a:r>
          </a:p>
          <a:p>
            <a:pPr marL="0" indent="0">
              <a:buNone/>
            </a:pPr>
            <a:r>
              <a:rPr lang="en-US" b="1" dirty="0" smtClean="0"/>
              <a:t>while(1)</a:t>
            </a:r>
            <a:r>
              <a:rPr lang="ru-RU" dirty="0" smtClean="0"/>
              <a:t>   </a:t>
            </a:r>
            <a:r>
              <a:rPr lang="ru-RU" dirty="0"/>
              <a:t>{</a:t>
            </a:r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dirty="0" err="1"/>
              <a:t>USART_SendData</a:t>
            </a:r>
            <a:r>
              <a:rPr lang="en-US" dirty="0"/>
              <a:t>(USART3, </a:t>
            </a:r>
            <a:r>
              <a:rPr lang="en-US" dirty="0" err="1"/>
              <a:t>ch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Delay(0xFFFF);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err="1"/>
              <a:t>ch</a:t>
            </a:r>
            <a:r>
              <a:rPr lang="en-US" dirty="0"/>
              <a:t>++;</a:t>
            </a:r>
          </a:p>
          <a:p>
            <a:pPr marL="0" indent="0">
              <a:buNone/>
            </a:pPr>
            <a:r>
              <a:rPr lang="en-US" b="1" dirty="0" smtClean="0"/>
              <a:t>     while </a:t>
            </a:r>
            <a:r>
              <a:rPr lang="en-US" b="1" dirty="0"/>
              <a:t>(</a:t>
            </a:r>
            <a:r>
              <a:rPr lang="en-US" b="1" dirty="0" err="1"/>
              <a:t>USART_GetFlagStatus</a:t>
            </a:r>
            <a:r>
              <a:rPr lang="en-US" b="1" dirty="0"/>
              <a:t>(USART3, USART_FLAG_TC) == </a:t>
            </a:r>
            <a:r>
              <a:rPr lang="en-US" b="1" i="1" dirty="0"/>
              <a:t>RESET</a:t>
            </a:r>
            <a:r>
              <a:rPr lang="en-US" b="1" i="1" dirty="0" smtClean="0"/>
              <a:t>)</a:t>
            </a:r>
            <a:r>
              <a:rPr lang="ru-RU" dirty="0" smtClean="0"/>
              <a:t>    {}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265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1965"/>
            <a:ext cx="8596668" cy="47293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• Transfer detection flags:</a:t>
            </a:r>
          </a:p>
          <a:p>
            <a:r>
              <a:rPr lang="en-US" dirty="0"/>
              <a:t>– Receive buffer full</a:t>
            </a:r>
          </a:p>
          <a:p>
            <a:r>
              <a:rPr lang="en-US" dirty="0"/>
              <a:t>– Transmit buffer empty</a:t>
            </a:r>
          </a:p>
          <a:p>
            <a:r>
              <a:rPr lang="en-US" dirty="0"/>
              <a:t>– End of transmission flags</a:t>
            </a:r>
          </a:p>
          <a:p>
            <a:pPr marL="0" indent="0">
              <a:buNone/>
            </a:pPr>
            <a:r>
              <a:rPr lang="en-US" b="1" dirty="0"/>
              <a:t>• Parity control:</a:t>
            </a:r>
          </a:p>
          <a:p>
            <a:r>
              <a:rPr lang="en-US" dirty="0"/>
              <a:t>– Transmits parity bit</a:t>
            </a:r>
          </a:p>
          <a:p>
            <a:r>
              <a:rPr lang="en-US" dirty="0"/>
              <a:t>– Checks parity of received data </a:t>
            </a:r>
            <a:r>
              <a:rPr lang="en-US" dirty="0" smtClean="0"/>
              <a:t>byte</a:t>
            </a:r>
            <a:endParaRPr lang="ru-RU" dirty="0" smtClean="0"/>
          </a:p>
          <a:p>
            <a:pPr marL="0" indent="0">
              <a:buNone/>
            </a:pPr>
            <a:r>
              <a:rPr lang="en-US" b="1" dirty="0"/>
              <a:t>• Four error detection flags:</a:t>
            </a:r>
          </a:p>
          <a:p>
            <a:r>
              <a:rPr lang="en-US" dirty="0"/>
              <a:t>– Overrun error</a:t>
            </a:r>
          </a:p>
          <a:p>
            <a:r>
              <a:rPr lang="en-US" dirty="0"/>
              <a:t>– Noise detection</a:t>
            </a:r>
          </a:p>
          <a:p>
            <a:r>
              <a:rPr lang="en-US" dirty="0"/>
              <a:t>– Frame error</a:t>
            </a:r>
          </a:p>
          <a:p>
            <a:r>
              <a:rPr lang="en-US" dirty="0"/>
              <a:t>– Parity error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96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1965"/>
            <a:ext cx="8596668" cy="4729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Ten </a:t>
            </a:r>
            <a:r>
              <a:rPr lang="en-US" b="1" dirty="0"/>
              <a:t>interrupt sources with flags:</a:t>
            </a:r>
          </a:p>
          <a:p>
            <a:r>
              <a:rPr lang="en-US" dirty="0" smtClean="0"/>
              <a:t>– </a:t>
            </a:r>
            <a:r>
              <a:rPr lang="en-US" dirty="0"/>
              <a:t>Transmit data register empty</a:t>
            </a:r>
          </a:p>
          <a:p>
            <a:r>
              <a:rPr lang="en-US" dirty="0"/>
              <a:t>– Transmission complete</a:t>
            </a:r>
          </a:p>
          <a:p>
            <a:r>
              <a:rPr lang="en-US" dirty="0"/>
              <a:t>– Receive data register full</a:t>
            </a:r>
          </a:p>
          <a:p>
            <a:r>
              <a:rPr lang="en-US" dirty="0" smtClean="0"/>
              <a:t>– </a:t>
            </a:r>
            <a:r>
              <a:rPr lang="en-US" dirty="0"/>
              <a:t>Noise error</a:t>
            </a:r>
          </a:p>
          <a:p>
            <a:r>
              <a:rPr lang="en-US" dirty="0"/>
              <a:t>– Overrun error</a:t>
            </a:r>
          </a:p>
          <a:p>
            <a:r>
              <a:rPr lang="en-US" dirty="0" smtClean="0"/>
              <a:t>– Idle line received</a:t>
            </a:r>
          </a:p>
          <a:p>
            <a:r>
              <a:rPr lang="en-US" dirty="0" smtClean="0"/>
              <a:t>– </a:t>
            </a:r>
            <a:r>
              <a:rPr lang="en-US" dirty="0"/>
              <a:t>Framing error</a:t>
            </a:r>
          </a:p>
          <a:p>
            <a:r>
              <a:rPr lang="en-US" dirty="0" smtClean="0"/>
              <a:t>– </a:t>
            </a:r>
            <a:r>
              <a:rPr lang="en-US" dirty="0"/>
              <a:t>CTS changes</a:t>
            </a:r>
          </a:p>
          <a:p>
            <a:r>
              <a:rPr lang="en-US" dirty="0"/>
              <a:t>– LIN break detection</a:t>
            </a:r>
          </a:p>
          <a:p>
            <a:r>
              <a:rPr lang="ru-RU" dirty="0" smtClean="0"/>
              <a:t>- </a:t>
            </a:r>
            <a:r>
              <a:rPr lang="en-US" dirty="0" smtClean="0"/>
              <a:t>Parity </a:t>
            </a:r>
            <a:r>
              <a:rPr lang="en-US" dirty="0"/>
              <a:t>error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9159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functional </a:t>
            </a:r>
            <a:r>
              <a:rPr lang="en-US" b="1" dirty="0" smtClean="0"/>
              <a:t>description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211" y="2096978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/>
              <a:t>The interface is externally connected to another device by three pins (see Figure 296). </a:t>
            </a:r>
            <a:r>
              <a:rPr lang="en-US" dirty="0" smtClean="0"/>
              <a:t>Any</a:t>
            </a:r>
            <a:r>
              <a:rPr lang="ru-RU" dirty="0" smtClean="0"/>
              <a:t> </a:t>
            </a:r>
            <a:r>
              <a:rPr lang="en-US" dirty="0" smtClean="0"/>
              <a:t>USART </a:t>
            </a:r>
            <a:r>
              <a:rPr lang="en-US" dirty="0"/>
              <a:t>bidirectional communication requires a minimum of two pins: Receive Data In (RX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Transmit Data Out (TX):</a:t>
            </a:r>
          </a:p>
          <a:p>
            <a:r>
              <a:rPr lang="en-US" dirty="0"/>
              <a:t>RX: Receive Data Input is the serial data input. Oversampling techniques are used for </a:t>
            </a:r>
            <a:r>
              <a:rPr lang="en-US" dirty="0" smtClean="0"/>
              <a:t>data</a:t>
            </a:r>
            <a:r>
              <a:rPr lang="ru-RU" dirty="0" smtClean="0"/>
              <a:t> </a:t>
            </a:r>
            <a:r>
              <a:rPr lang="en-US" dirty="0" smtClean="0"/>
              <a:t>recovery </a:t>
            </a:r>
            <a:r>
              <a:rPr lang="en-US" dirty="0"/>
              <a:t>by discriminating between valid incoming data and noise.</a:t>
            </a:r>
          </a:p>
          <a:p>
            <a:r>
              <a:rPr lang="en-US" dirty="0"/>
              <a:t>TX: Transmit Data Output. When the transmitter is disabled, the output pin returns to its </a:t>
            </a:r>
            <a:r>
              <a:rPr lang="en-US" dirty="0" smtClean="0"/>
              <a:t>I/O</a:t>
            </a:r>
            <a:r>
              <a:rPr lang="ru-RU" dirty="0" smtClean="0"/>
              <a:t> </a:t>
            </a:r>
            <a:r>
              <a:rPr lang="en-US" dirty="0" smtClean="0"/>
              <a:t>port </a:t>
            </a:r>
            <a:r>
              <a:rPr lang="en-US" dirty="0"/>
              <a:t>configuration. When the transmitter is enabled and nothing is to be transmitted, the </a:t>
            </a:r>
            <a:r>
              <a:rPr lang="en-US" dirty="0" smtClean="0"/>
              <a:t>TX</a:t>
            </a:r>
            <a:r>
              <a:rPr lang="ru-RU" dirty="0" smtClean="0"/>
              <a:t> </a:t>
            </a:r>
            <a:r>
              <a:rPr lang="en-US" dirty="0" smtClean="0"/>
              <a:t>pin </a:t>
            </a:r>
            <a:r>
              <a:rPr lang="en-US" dirty="0"/>
              <a:t>is at high level. In single-wire and smartcard modes, this I/O is used to transmit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receive </a:t>
            </a:r>
            <a:r>
              <a:rPr lang="en-US" dirty="0"/>
              <a:t>the </a:t>
            </a:r>
            <a:r>
              <a:rPr lang="en-US" dirty="0" smtClean="0"/>
              <a:t>data.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393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USART functional description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The following pin is required to interface in synchronous mode</a:t>
            </a:r>
            <a:r>
              <a:rPr lang="en-US" dirty="0"/>
              <a:t>:</a:t>
            </a:r>
          </a:p>
          <a:p>
            <a:r>
              <a:rPr lang="en-US" dirty="0"/>
              <a:t>• CK: Transmitter clock output. This pin outputs the transmitter data clock </a:t>
            </a:r>
            <a:r>
              <a:rPr lang="en-US" dirty="0" smtClean="0"/>
              <a:t>for</a:t>
            </a:r>
            <a:r>
              <a:rPr lang="ru-RU" dirty="0" smtClean="0"/>
              <a:t> </a:t>
            </a:r>
            <a:r>
              <a:rPr lang="en-US" dirty="0" smtClean="0"/>
              <a:t>synchronous </a:t>
            </a:r>
            <a:r>
              <a:rPr lang="en-US" dirty="0"/>
              <a:t>transmission corresponding to SPI master mode (no clock pulses on </a:t>
            </a:r>
            <a:r>
              <a:rPr lang="en-US" dirty="0" smtClean="0"/>
              <a:t>start</a:t>
            </a:r>
            <a:r>
              <a:rPr lang="ru-RU" dirty="0" smtClean="0"/>
              <a:t> </a:t>
            </a:r>
            <a:r>
              <a:rPr lang="en-US" dirty="0" smtClean="0"/>
              <a:t>bit </a:t>
            </a:r>
            <a:r>
              <a:rPr lang="en-US" dirty="0"/>
              <a:t>and stop bit, and a software option to send a clock pulse on the last data bit).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 smtClean="0"/>
              <a:t>parallel </a:t>
            </a:r>
            <a:r>
              <a:rPr lang="en-US" dirty="0"/>
              <a:t>data can be received synchronously on RX. This can be used to </a:t>
            </a:r>
            <a:r>
              <a:rPr lang="en-US" dirty="0" smtClean="0"/>
              <a:t>control</a:t>
            </a:r>
            <a:r>
              <a:rPr lang="ru-RU" dirty="0" smtClean="0"/>
              <a:t> </a:t>
            </a:r>
            <a:r>
              <a:rPr lang="en-US" dirty="0" smtClean="0"/>
              <a:t>peripherals </a:t>
            </a:r>
            <a:r>
              <a:rPr lang="en-US" dirty="0"/>
              <a:t>that have shift registers (e.g. LCD drivers). The clock phase and </a:t>
            </a:r>
            <a:r>
              <a:rPr lang="en-US" dirty="0" smtClean="0"/>
              <a:t>polarity</a:t>
            </a:r>
            <a:r>
              <a:rPr lang="ru-RU" dirty="0" smtClean="0"/>
              <a:t> </a:t>
            </a:r>
            <a:r>
              <a:rPr lang="en-US" dirty="0" smtClean="0"/>
              <a:t>are </a:t>
            </a:r>
            <a:r>
              <a:rPr lang="en-US" dirty="0"/>
              <a:t>software programmable. In smartcard mode, CK can provide the clock to </a:t>
            </a:r>
            <a:r>
              <a:rPr lang="en-US" dirty="0" smtClean="0"/>
              <a:t>the</a:t>
            </a:r>
            <a:r>
              <a:rPr lang="ru-RU" dirty="0" smtClean="0"/>
              <a:t> </a:t>
            </a:r>
            <a:r>
              <a:rPr lang="en-US" dirty="0" smtClean="0"/>
              <a:t>smartcard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The following pins are required in Hardware flow control mode:</a:t>
            </a:r>
          </a:p>
          <a:p>
            <a:r>
              <a:rPr lang="en-US" dirty="0"/>
              <a:t>• CTS: Clear To Send blocks the data transmission at the end of the current </a:t>
            </a:r>
            <a:r>
              <a:rPr lang="en-US" dirty="0" smtClean="0"/>
              <a:t>transfer</a:t>
            </a:r>
            <a:r>
              <a:rPr lang="ru-RU" dirty="0" smtClean="0"/>
              <a:t> </a:t>
            </a:r>
            <a:r>
              <a:rPr lang="en-US" dirty="0" smtClean="0"/>
              <a:t>when </a:t>
            </a:r>
            <a:r>
              <a:rPr lang="en-US" dirty="0"/>
              <a:t>high</a:t>
            </a:r>
          </a:p>
          <a:p>
            <a:r>
              <a:rPr lang="en-US" dirty="0"/>
              <a:t>• RTS: Request to send indicates that the USART is ready to receive a data (when low)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7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342" y="394915"/>
            <a:ext cx="4556099" cy="1320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USART block diagram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633" y="0"/>
            <a:ext cx="7148223" cy="686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7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139" y="235889"/>
            <a:ext cx="8596668" cy="7023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Word length programming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76" y="1057524"/>
            <a:ext cx="9950704" cy="509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93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139" y="235889"/>
            <a:ext cx="8596668" cy="7023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Word length programming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69" y="1119109"/>
            <a:ext cx="11395131" cy="5389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01639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3915</TotalTime>
  <Words>1451</Words>
  <Application>Microsoft Office PowerPoint</Application>
  <PresentationFormat>Произвольный</PresentationFormat>
  <Paragraphs>176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Грань</vt:lpstr>
      <vt:lpstr>Universal synchronous asynchronous receiver transmitter (USART)</vt:lpstr>
      <vt:lpstr>USART main features</vt:lpstr>
      <vt:lpstr>USART main features</vt:lpstr>
      <vt:lpstr>USART main features</vt:lpstr>
      <vt:lpstr>USART functional description</vt:lpstr>
      <vt:lpstr>USART functional description</vt:lpstr>
      <vt:lpstr>USART block diagram  </vt:lpstr>
      <vt:lpstr>Word length programming  </vt:lpstr>
      <vt:lpstr>Word length programming  </vt:lpstr>
      <vt:lpstr>Configurable stop bits</vt:lpstr>
      <vt:lpstr>Configurable stop bits</vt:lpstr>
      <vt:lpstr>Single byte communication</vt:lpstr>
      <vt:lpstr>TC/TXE behavior when transmitting</vt:lpstr>
      <vt:lpstr>Start bit detection</vt:lpstr>
      <vt:lpstr>Character reception Procedure:</vt:lpstr>
      <vt:lpstr>Character reception When a character is received:</vt:lpstr>
      <vt:lpstr>Overrun error</vt:lpstr>
      <vt:lpstr>Selecting the proper oversampling method  </vt:lpstr>
      <vt:lpstr>Noise detection from sampled data</vt:lpstr>
      <vt:lpstr>Configurable stop bits during reception</vt:lpstr>
      <vt:lpstr>Hardware flow control</vt:lpstr>
      <vt:lpstr>RTS flow control</vt:lpstr>
      <vt:lpstr>CTS flow control</vt:lpstr>
      <vt:lpstr>USART interrupt requests</vt:lpstr>
      <vt:lpstr>void usart_init(void)</vt:lpstr>
      <vt:lpstr>void usart_init(void)</vt:lpstr>
      <vt:lpstr>void usart_init(void)</vt:lpstr>
      <vt:lpstr>void usart_init(void)</vt:lpstr>
      <vt:lpstr>Пример простейшей программы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52</cp:revision>
  <dcterms:created xsi:type="dcterms:W3CDTF">2017-08-15T20:25:08Z</dcterms:created>
  <dcterms:modified xsi:type="dcterms:W3CDTF">2017-11-01T12:17:24Z</dcterms:modified>
</cp:coreProperties>
</file>