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3" r:id="rId1"/>
  </p:sldMasterIdLst>
  <p:sldIdLst>
    <p:sldId id="256" r:id="rId2"/>
    <p:sldId id="260" r:id="rId3"/>
    <p:sldId id="276" r:id="rId4"/>
    <p:sldId id="285" r:id="rId5"/>
    <p:sldId id="286" r:id="rId6"/>
    <p:sldId id="287" r:id="rId7"/>
    <p:sldId id="309" r:id="rId8"/>
    <p:sldId id="288" r:id="rId9"/>
    <p:sldId id="289" r:id="rId10"/>
    <p:sldId id="291" r:id="rId11"/>
    <p:sldId id="292" r:id="rId12"/>
    <p:sldId id="290" r:id="rId13"/>
    <p:sldId id="293" r:id="rId14"/>
    <p:sldId id="294" r:id="rId15"/>
    <p:sldId id="295" r:id="rId16"/>
    <p:sldId id="296" r:id="rId17"/>
    <p:sldId id="308" r:id="rId18"/>
    <p:sldId id="298" r:id="rId19"/>
    <p:sldId id="299" r:id="rId20"/>
    <p:sldId id="300" r:id="rId21"/>
    <p:sldId id="301" r:id="rId22"/>
    <p:sldId id="310" r:id="rId23"/>
    <p:sldId id="302" r:id="rId24"/>
    <p:sldId id="303" r:id="rId25"/>
    <p:sldId id="304" r:id="rId26"/>
    <p:sldId id="305" r:id="rId27"/>
    <p:sldId id="306" r:id="rId28"/>
    <p:sldId id="307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1" autoAdjust="0"/>
    <p:restoredTop sz="94660"/>
  </p:normalViewPr>
  <p:slideViewPr>
    <p:cSldViewPr snapToGrid="0">
      <p:cViewPr>
        <p:scale>
          <a:sx n="120" d="100"/>
          <a:sy n="120" d="100"/>
        </p:scale>
        <p:origin x="-120" y="-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828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401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5324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569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45756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331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9788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496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075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552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837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128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33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75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379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784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351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75" r:id="rId12"/>
    <p:sldLayoutId id="2147483876" r:id="rId13"/>
    <p:sldLayoutId id="2147483877" r:id="rId14"/>
    <p:sldLayoutId id="2147483878" r:id="rId15"/>
    <p:sldLayoutId id="214748387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8052" y="2404534"/>
            <a:ext cx="10996654" cy="1646302"/>
          </a:xfrm>
        </p:spPr>
        <p:txBody>
          <a:bodyPr/>
          <a:lstStyle/>
          <a:p>
            <a:r>
              <a:rPr lang="en-US" b="1" dirty="0"/>
              <a:t>Digital-to-analog converter (DAC</a:t>
            </a:r>
            <a:r>
              <a:rPr lang="en-US" b="1" dirty="0" smtClean="0"/>
              <a:t>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Цифро-аналоговый преобразователь (</a:t>
            </a:r>
            <a:r>
              <a:rPr lang="ru-RU" dirty="0" smtClean="0"/>
              <a:t>ЦАП</a:t>
            </a:r>
            <a:r>
              <a:rPr lang="ru-RU" dirty="0" smtClean="0"/>
              <a:t>)</a:t>
            </a:r>
            <a:endParaRPr lang="ru-RU" dirty="0" smtClean="0"/>
          </a:p>
          <a:p>
            <a:r>
              <a:rPr lang="ru-RU" dirty="0" smtClean="0"/>
              <a:t>Лекция </a:t>
            </a:r>
            <a:r>
              <a:rPr lang="ru-RU" dirty="0" smtClean="0"/>
              <a:t>№</a:t>
            </a:r>
            <a:r>
              <a:rPr lang="en-US" dirty="0" smtClean="0"/>
              <a:t>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328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75919" y="-614664"/>
            <a:ext cx="6842952" cy="8102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5891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Temperature sensor, VREFINT and VBAT internal </a:t>
            </a:r>
            <a:r>
              <a:rPr lang="en-US" b="1" dirty="0" smtClean="0"/>
              <a:t>channels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804946"/>
            <a:ext cx="9603703" cy="4882101"/>
          </a:xfrm>
        </p:spPr>
        <p:txBody>
          <a:bodyPr>
            <a:normAutofit fontScale="77500" lnSpcReduction="20000"/>
          </a:bodyPr>
          <a:lstStyle/>
          <a:p>
            <a:r>
              <a:rPr lang="en-US" sz="3100" dirty="0"/>
              <a:t>For the STM32F40x and STM32F41x devices, the </a:t>
            </a:r>
            <a:r>
              <a:rPr lang="en-US" sz="3100" b="1" dirty="0"/>
              <a:t>temperature sensor </a:t>
            </a:r>
            <a:r>
              <a:rPr lang="en-US" sz="3100" dirty="0"/>
              <a:t>is </a:t>
            </a:r>
            <a:r>
              <a:rPr lang="en-US" sz="3100" dirty="0" smtClean="0"/>
              <a:t>internally connected </a:t>
            </a:r>
            <a:r>
              <a:rPr lang="en-US" sz="3100" dirty="0"/>
              <a:t>to channel </a:t>
            </a:r>
            <a:r>
              <a:rPr lang="en-US" sz="3100" b="1" dirty="0"/>
              <a:t>ADC1_IN16</a:t>
            </a:r>
            <a:r>
              <a:rPr lang="en-US" sz="3100" b="1" dirty="0" smtClean="0"/>
              <a:t>.</a:t>
            </a:r>
          </a:p>
          <a:p>
            <a:r>
              <a:rPr lang="en-US" sz="3600" dirty="0"/>
              <a:t>• Supported temperature range: –40 to 125 °C</a:t>
            </a:r>
            <a:br>
              <a:rPr lang="en-US" sz="3600" dirty="0"/>
            </a:br>
            <a:r>
              <a:rPr lang="en-US" sz="3600" dirty="0"/>
              <a:t>• Precision: ±1.5 °C</a:t>
            </a:r>
            <a:br>
              <a:rPr lang="en-US" sz="3600" dirty="0"/>
            </a:br>
            <a:r>
              <a:rPr lang="en-US" sz="3600" dirty="0"/>
              <a:t/>
            </a:r>
            <a:br>
              <a:rPr lang="en-US" sz="3600" dirty="0"/>
            </a:br>
            <a:endParaRPr lang="en-US" sz="3100" b="1" dirty="0" smtClean="0"/>
          </a:p>
          <a:p>
            <a:r>
              <a:rPr lang="en-US" sz="3100" dirty="0" smtClean="0"/>
              <a:t>The </a:t>
            </a:r>
            <a:r>
              <a:rPr lang="en-US" sz="3100" dirty="0"/>
              <a:t>internal </a:t>
            </a:r>
            <a:r>
              <a:rPr lang="en-US" sz="3100" b="1" dirty="0"/>
              <a:t>reference voltage </a:t>
            </a:r>
            <a:r>
              <a:rPr lang="en-US" sz="3100" dirty="0"/>
              <a:t>VREFINT is connected to </a:t>
            </a:r>
            <a:r>
              <a:rPr lang="en-US" sz="3100" b="1" dirty="0" smtClean="0"/>
              <a:t>ADC1_IN17</a:t>
            </a:r>
          </a:p>
          <a:p>
            <a:r>
              <a:rPr lang="en-US" sz="3100" dirty="0"/>
              <a:t>The </a:t>
            </a:r>
            <a:r>
              <a:rPr lang="en-US" sz="3100" b="1" dirty="0"/>
              <a:t>VBAT</a:t>
            </a:r>
            <a:r>
              <a:rPr lang="en-US" sz="3100" dirty="0"/>
              <a:t> channel (connected to channel </a:t>
            </a:r>
            <a:r>
              <a:rPr lang="en-US" sz="3100" b="1" dirty="0"/>
              <a:t>ADC1_IN18</a:t>
            </a:r>
            <a:r>
              <a:rPr lang="en-US" sz="3100" dirty="0"/>
              <a:t>) can also be converted as an </a:t>
            </a:r>
            <a:r>
              <a:rPr lang="en-US" sz="3100" dirty="0" smtClean="0"/>
              <a:t>injected or </a:t>
            </a:r>
            <a:r>
              <a:rPr lang="en-US" sz="3100" dirty="0"/>
              <a:t>regular </a:t>
            </a:r>
            <a:r>
              <a:rPr lang="en-US" sz="3100" dirty="0" smtClean="0"/>
              <a:t>channel.</a:t>
            </a:r>
            <a:r>
              <a:rPr lang="en-US" sz="2100" dirty="0" smtClean="0"/>
              <a:t/>
            </a:r>
            <a:br>
              <a:rPr lang="en-US" sz="2100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845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Single conversion </a:t>
            </a:r>
            <a:r>
              <a:rPr lang="en-US" b="1" dirty="0" smtClean="0"/>
              <a:t>mode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9744481" cy="3880773"/>
          </a:xfrm>
        </p:spPr>
        <p:txBody>
          <a:bodyPr/>
          <a:lstStyle/>
          <a:p>
            <a:r>
              <a:rPr lang="en-US" sz="2400" dirty="0"/>
              <a:t>ADC does one </a:t>
            </a:r>
            <a:r>
              <a:rPr lang="en-US" sz="2400" dirty="0" smtClean="0"/>
              <a:t>conversion </a:t>
            </a:r>
          </a:p>
          <a:p>
            <a:r>
              <a:rPr lang="en-US" sz="2400" dirty="0"/>
              <a:t>If a regular channel was converted:</a:t>
            </a:r>
            <a:br>
              <a:rPr lang="en-US" sz="2400" dirty="0"/>
            </a:br>
            <a:r>
              <a:rPr lang="en-US" sz="2400" dirty="0"/>
              <a:t>– The converted </a:t>
            </a:r>
            <a:r>
              <a:rPr lang="en-US" sz="2400" b="1" dirty="0"/>
              <a:t>data are stored </a:t>
            </a:r>
            <a:r>
              <a:rPr lang="en-US" sz="2400" dirty="0"/>
              <a:t>into the 16-bit ADC_DR register</a:t>
            </a:r>
            <a:br>
              <a:rPr lang="en-US" sz="2400" dirty="0"/>
            </a:br>
            <a:r>
              <a:rPr lang="en-US" sz="2400" dirty="0"/>
              <a:t>– The </a:t>
            </a:r>
            <a:r>
              <a:rPr lang="en-US" sz="2400" b="1" dirty="0"/>
              <a:t>EOC</a:t>
            </a:r>
            <a:r>
              <a:rPr lang="en-US" sz="2400" dirty="0"/>
              <a:t> (end of conversion) flag is set</a:t>
            </a:r>
            <a:br>
              <a:rPr lang="en-US" sz="2400" dirty="0"/>
            </a:br>
            <a:r>
              <a:rPr lang="en-US" sz="2400" dirty="0"/>
              <a:t>– An </a:t>
            </a:r>
            <a:r>
              <a:rPr lang="en-US" sz="2400" b="1" dirty="0"/>
              <a:t>interrupt</a:t>
            </a:r>
            <a:r>
              <a:rPr lang="en-US" sz="2400" dirty="0"/>
              <a:t> is generated if the EOCIE bit is set</a:t>
            </a:r>
            <a:br>
              <a:rPr lang="en-US" sz="2400" dirty="0"/>
            </a:br>
            <a:r>
              <a:rPr lang="en-US" sz="2400" dirty="0" smtClean="0"/>
              <a:t>Then </a:t>
            </a:r>
            <a:r>
              <a:rPr lang="en-US" sz="2400" dirty="0"/>
              <a:t>the ADC stops.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33919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Continuous conversion </a:t>
            </a:r>
            <a:r>
              <a:rPr lang="en-US" b="1" dirty="0" smtClean="0"/>
              <a:t>mode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10541652" cy="3880773"/>
          </a:xfrm>
        </p:spPr>
        <p:txBody>
          <a:bodyPr/>
          <a:lstStyle/>
          <a:p>
            <a:r>
              <a:rPr lang="en-US" sz="2400" dirty="0"/>
              <a:t>the ADC starts a new conversion as soon as it finishes </a:t>
            </a:r>
            <a:r>
              <a:rPr lang="en-US" sz="2400" dirty="0" smtClean="0"/>
              <a:t>one</a:t>
            </a:r>
          </a:p>
          <a:p>
            <a:r>
              <a:rPr lang="en-US" sz="2400" dirty="0"/>
              <a:t>After each conversion:</a:t>
            </a:r>
            <a:br>
              <a:rPr lang="en-US" sz="2400" dirty="0"/>
            </a:br>
            <a:r>
              <a:rPr lang="en-US" sz="2400" dirty="0"/>
              <a:t>• If a regular group of channels was converted:</a:t>
            </a:r>
            <a:br>
              <a:rPr lang="en-US" sz="2400" dirty="0"/>
            </a:br>
            <a:r>
              <a:rPr lang="en-US" sz="2400" dirty="0"/>
              <a:t>– The last converted data are stored into the 16-bit ADC_DR register</a:t>
            </a:r>
            <a:br>
              <a:rPr lang="en-US" sz="2400" dirty="0"/>
            </a:br>
            <a:r>
              <a:rPr lang="en-US" sz="2400" dirty="0"/>
              <a:t>– The EOC (end of conversion) flag is set</a:t>
            </a:r>
            <a:br>
              <a:rPr lang="en-US" sz="2400" dirty="0"/>
            </a:br>
            <a:r>
              <a:rPr lang="en-US" sz="2400" dirty="0"/>
              <a:t>– An interrupt is generated if the EOCIE bit is set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41741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Timing </a:t>
            </a:r>
            <a:r>
              <a:rPr lang="en-US" b="1" dirty="0" smtClean="0"/>
              <a:t>diagram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5333"/>
            <a:ext cx="11886490" cy="511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70629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Analog </a:t>
            </a:r>
            <a:r>
              <a:rPr lang="en-US" b="1" dirty="0" smtClean="0"/>
              <a:t>watchdog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91479"/>
            <a:ext cx="8596668" cy="4649884"/>
          </a:xfrm>
        </p:spPr>
        <p:txBody>
          <a:bodyPr/>
          <a:lstStyle/>
          <a:p>
            <a:r>
              <a:rPr lang="en-US" sz="2400" dirty="0"/>
              <a:t>The AWD analog watchdog status bit is set if the analog voltage converted by the ADC </a:t>
            </a:r>
            <a:r>
              <a:rPr lang="en-US" sz="2400" dirty="0" smtClean="0"/>
              <a:t>is below </a:t>
            </a:r>
            <a:r>
              <a:rPr lang="en-US" sz="2400" dirty="0"/>
              <a:t>a lower threshold or above a higher threshold. </a:t>
            </a:r>
            <a:endParaRPr lang="en-US" sz="2400" dirty="0" smtClean="0"/>
          </a:p>
          <a:p>
            <a:r>
              <a:rPr lang="en-US" sz="2400" dirty="0" smtClean="0"/>
              <a:t>An </a:t>
            </a:r>
            <a:r>
              <a:rPr lang="en-US" sz="2400" dirty="0"/>
              <a:t>interrupt </a:t>
            </a:r>
            <a:r>
              <a:rPr lang="en-US" sz="2400" dirty="0" smtClean="0"/>
              <a:t>can </a:t>
            </a:r>
            <a:r>
              <a:rPr lang="en-US" sz="2400" dirty="0"/>
              <a:t>be </a:t>
            </a:r>
            <a:r>
              <a:rPr lang="en-US" sz="2400" dirty="0" smtClean="0"/>
              <a:t>enabled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3322393"/>
            <a:ext cx="8491903" cy="319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51532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Scan </a:t>
            </a:r>
            <a:r>
              <a:rPr lang="en-US" b="1" dirty="0" smtClean="0"/>
              <a:t>mode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9451404" cy="3880773"/>
          </a:xfrm>
        </p:spPr>
        <p:txBody>
          <a:bodyPr>
            <a:normAutofit/>
          </a:bodyPr>
          <a:lstStyle/>
          <a:p>
            <a:r>
              <a:rPr lang="en-US" sz="2400" dirty="0"/>
              <a:t>ADC scans all the channels selected in the </a:t>
            </a:r>
            <a:r>
              <a:rPr lang="en-US" sz="2400" dirty="0" err="1"/>
              <a:t>ADC_SQRx</a:t>
            </a:r>
            <a:r>
              <a:rPr lang="en-US" sz="2400" dirty="0"/>
              <a:t> registers (</a:t>
            </a:r>
            <a:r>
              <a:rPr lang="en-US" sz="2400" dirty="0" smtClean="0"/>
              <a:t>for regular </a:t>
            </a:r>
            <a:r>
              <a:rPr lang="en-US" sz="2400" dirty="0"/>
              <a:t>channels) or in the ADC_JSQR register (for injected channels</a:t>
            </a:r>
            <a:r>
              <a:rPr lang="en-US" sz="2400" dirty="0" smtClean="0"/>
              <a:t>) </a:t>
            </a:r>
          </a:p>
          <a:p>
            <a:r>
              <a:rPr lang="en-US" sz="2400" dirty="0"/>
              <a:t>A single </a:t>
            </a:r>
            <a:r>
              <a:rPr lang="en-US" sz="2400" dirty="0" smtClean="0"/>
              <a:t>conversion is </a:t>
            </a:r>
            <a:r>
              <a:rPr lang="en-US" sz="2400" dirty="0"/>
              <a:t>performed for each channel of the group. </a:t>
            </a:r>
            <a:endParaRPr lang="en-US" sz="2400" dirty="0" smtClean="0"/>
          </a:p>
          <a:p>
            <a:r>
              <a:rPr lang="en-US" sz="2400" dirty="0" smtClean="0"/>
              <a:t>After </a:t>
            </a:r>
            <a:r>
              <a:rPr lang="en-US" sz="2400" dirty="0"/>
              <a:t>each end of conversion, the next </a:t>
            </a:r>
            <a:r>
              <a:rPr lang="en-US" sz="2400" dirty="0" smtClean="0"/>
              <a:t>channel in </a:t>
            </a:r>
            <a:r>
              <a:rPr lang="en-US" sz="2400" dirty="0"/>
              <a:t>the group is converted automatically.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54479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935895"/>
            <a:ext cx="8596668" cy="2922105"/>
          </a:xfrm>
        </p:spPr>
        <p:txBody>
          <a:bodyPr>
            <a:normAutofit/>
          </a:bodyPr>
          <a:lstStyle/>
          <a:p>
            <a:r>
              <a:rPr lang="en-US" dirty="0"/>
              <a:t>The converted data value from the injected group of channels is decreased by the </a:t>
            </a:r>
            <a:r>
              <a:rPr lang="en-US" dirty="0" err="1"/>
              <a:t>userdefined</a:t>
            </a:r>
            <a:r>
              <a:rPr lang="en-US" dirty="0"/>
              <a:t> offset written in the </a:t>
            </a:r>
            <a:r>
              <a:rPr lang="en-US" dirty="0" err="1"/>
              <a:t>ADC_JOFRx</a:t>
            </a:r>
            <a:r>
              <a:rPr lang="en-US" dirty="0"/>
              <a:t> registers so the result can be a negative value</a:t>
            </a:r>
            <a:r>
              <a:rPr lang="en-US" dirty="0" smtClean="0"/>
              <a:t>. The </a:t>
            </a:r>
            <a:r>
              <a:rPr lang="en-US" dirty="0"/>
              <a:t>SEXT bit represents the extended sign value.</a:t>
            </a:r>
            <a:br>
              <a:rPr lang="en-US" dirty="0"/>
            </a:b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channels in a regular group, no offset is subtracted so only twelve bits are significant.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87"/>
          <a:stretch/>
        </p:blipFill>
        <p:spPr bwMode="auto">
          <a:xfrm>
            <a:off x="689057" y="870129"/>
            <a:ext cx="10140463" cy="3065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89057" y="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smtClean="0"/>
              <a:t>Data alignment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58169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057" y="0"/>
            <a:ext cx="8596668" cy="1320800"/>
          </a:xfrm>
        </p:spPr>
        <p:txBody>
          <a:bodyPr>
            <a:normAutofit/>
          </a:bodyPr>
          <a:lstStyle/>
          <a:p>
            <a:r>
              <a:rPr lang="en-US" b="1" dirty="0"/>
              <a:t>Data </a:t>
            </a:r>
            <a:r>
              <a:rPr lang="en-US" b="1" dirty="0" smtClean="0"/>
              <a:t>alignment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86" y="615688"/>
            <a:ext cx="10140463" cy="624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14969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External trigger </a:t>
            </a:r>
            <a:r>
              <a:rPr lang="en-US" b="1" dirty="0"/>
              <a:t>and trigger </a:t>
            </a:r>
            <a:r>
              <a:rPr lang="en-US" b="1" dirty="0" smtClean="0"/>
              <a:t>polarity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128" y="1362952"/>
            <a:ext cx="10316245" cy="273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3465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 </a:t>
            </a:r>
            <a:r>
              <a:rPr lang="en-US" b="1" dirty="0"/>
              <a:t>DAC introduction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79104"/>
            <a:ext cx="9122649" cy="4750905"/>
          </a:xfrm>
        </p:spPr>
        <p:txBody>
          <a:bodyPr>
            <a:normAutofit fontScale="92500"/>
          </a:bodyPr>
          <a:lstStyle/>
          <a:p>
            <a:r>
              <a:rPr lang="en-US" sz="2400" dirty="0"/>
              <a:t>The DAC module is a 12-bit, voltage output digital-to-analog converter. </a:t>
            </a:r>
            <a:endParaRPr lang="ru-RU" sz="2400" dirty="0" smtClean="0"/>
          </a:p>
          <a:p>
            <a:r>
              <a:rPr lang="en-US" sz="2400" dirty="0" smtClean="0"/>
              <a:t>The </a:t>
            </a:r>
            <a:r>
              <a:rPr lang="en-US" sz="2400" dirty="0"/>
              <a:t>DAC can </a:t>
            </a:r>
            <a:r>
              <a:rPr lang="en-US" sz="2400" dirty="0" smtClean="0"/>
              <a:t>be</a:t>
            </a:r>
            <a:r>
              <a:rPr lang="ru-RU" sz="2400" dirty="0" smtClean="0"/>
              <a:t> </a:t>
            </a:r>
            <a:r>
              <a:rPr lang="en-US" sz="2400" dirty="0" smtClean="0"/>
              <a:t>configured </a:t>
            </a:r>
            <a:r>
              <a:rPr lang="en-US" sz="2400" dirty="0"/>
              <a:t>in 8- or 12-bit mode and may be used in conjunction with the DMA controller</a:t>
            </a:r>
            <a:r>
              <a:rPr lang="en-US" sz="2400" dirty="0" smtClean="0"/>
              <a:t>.</a:t>
            </a:r>
            <a:endParaRPr lang="ru-RU" sz="2400" dirty="0" smtClean="0"/>
          </a:p>
          <a:p>
            <a:r>
              <a:rPr lang="en-US" sz="2400" dirty="0" smtClean="0"/>
              <a:t> In</a:t>
            </a:r>
            <a:r>
              <a:rPr lang="ru-RU" sz="2400" dirty="0" smtClean="0"/>
              <a:t> </a:t>
            </a:r>
            <a:r>
              <a:rPr lang="en-US" sz="2400" dirty="0" smtClean="0"/>
              <a:t>12-bit </a:t>
            </a:r>
            <a:r>
              <a:rPr lang="en-US" sz="2400" dirty="0"/>
              <a:t>mode, the data could be left- or right-aligned. </a:t>
            </a:r>
            <a:endParaRPr lang="ru-RU" sz="2400" dirty="0" smtClean="0"/>
          </a:p>
          <a:p>
            <a:r>
              <a:rPr lang="en-US" sz="2400" dirty="0" smtClean="0"/>
              <a:t>The </a:t>
            </a:r>
            <a:r>
              <a:rPr lang="en-US" sz="2400" dirty="0"/>
              <a:t>DAC has two output channels, </a:t>
            </a:r>
            <a:r>
              <a:rPr lang="en-US" sz="2400" dirty="0" smtClean="0"/>
              <a:t>each</a:t>
            </a:r>
            <a:r>
              <a:rPr lang="ru-RU" sz="2400" dirty="0" smtClean="0"/>
              <a:t> </a:t>
            </a:r>
            <a:r>
              <a:rPr lang="en-US" sz="2400" dirty="0" smtClean="0"/>
              <a:t>with </a:t>
            </a:r>
            <a:r>
              <a:rPr lang="en-US" sz="2400" dirty="0"/>
              <a:t>its own converter. </a:t>
            </a:r>
            <a:endParaRPr lang="ru-RU" sz="2400" dirty="0" smtClean="0"/>
          </a:p>
          <a:p>
            <a:r>
              <a:rPr lang="en-US" sz="2400" dirty="0" smtClean="0"/>
              <a:t>In </a:t>
            </a:r>
            <a:r>
              <a:rPr lang="en-US" sz="2400" dirty="0"/>
              <a:t>dual DAC channel mode, conversions could be </a:t>
            </a:r>
            <a:r>
              <a:rPr lang="en-US" sz="2400" dirty="0" smtClean="0"/>
              <a:t>done</a:t>
            </a:r>
            <a:r>
              <a:rPr lang="ru-RU" sz="2400" dirty="0" smtClean="0"/>
              <a:t> </a:t>
            </a:r>
            <a:r>
              <a:rPr lang="en-US" sz="2400" dirty="0" smtClean="0"/>
              <a:t>independently </a:t>
            </a:r>
            <a:r>
              <a:rPr lang="en-US" sz="2400" dirty="0"/>
              <a:t>or simultaneously when both channels are grouped together for </a:t>
            </a:r>
            <a:r>
              <a:rPr lang="en-US" sz="2400" dirty="0" smtClean="0"/>
              <a:t>synchronous</a:t>
            </a:r>
            <a:r>
              <a:rPr lang="ru-RU" sz="2400" dirty="0" smtClean="0"/>
              <a:t> </a:t>
            </a:r>
            <a:r>
              <a:rPr lang="en-US" sz="2400" dirty="0" smtClean="0"/>
              <a:t>update </a:t>
            </a:r>
            <a:r>
              <a:rPr lang="en-US" sz="2400" dirty="0"/>
              <a:t>operations. </a:t>
            </a:r>
            <a:endParaRPr lang="ru-RU" sz="2400" dirty="0" smtClean="0"/>
          </a:p>
          <a:p>
            <a:r>
              <a:rPr lang="en-US" sz="2400" dirty="0" smtClean="0"/>
              <a:t>An </a:t>
            </a:r>
            <a:r>
              <a:rPr lang="en-US" sz="2400" dirty="0"/>
              <a:t>input reference pin, VREF+ (shared with ADC) is available for </a:t>
            </a:r>
            <a:r>
              <a:rPr lang="en-US" sz="2400" dirty="0" smtClean="0"/>
              <a:t>better</a:t>
            </a:r>
            <a:r>
              <a:rPr lang="ru-RU" sz="2400" dirty="0" smtClean="0"/>
              <a:t> </a:t>
            </a:r>
            <a:r>
              <a:rPr lang="en-US" sz="2400" dirty="0" smtClean="0"/>
              <a:t>resolution</a:t>
            </a:r>
            <a:r>
              <a:rPr lang="en-US" sz="2400" dirty="0"/>
              <a:t>.</a:t>
            </a:r>
            <a:r>
              <a:rPr lang="en-US" sz="2400" dirty="0"/>
              <a:t/>
            </a:r>
            <a:br>
              <a:rPr lang="en-US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6045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66" y="268122"/>
            <a:ext cx="8748683" cy="6500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15301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ADC interrupts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63" y="1542554"/>
            <a:ext cx="11192890" cy="2536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06809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DAC data </a:t>
            </a:r>
            <a:r>
              <a:rPr lang="en-US" b="1" dirty="0" smtClean="0"/>
              <a:t>format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9468530" cy="388077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Single DAC </a:t>
            </a:r>
            <a:r>
              <a:rPr lang="en-US" dirty="0" err="1"/>
              <a:t>channelx</a:t>
            </a:r>
            <a:r>
              <a:rPr lang="en-US" dirty="0"/>
              <a:t>, there are three possibilities</a:t>
            </a:r>
            <a:r>
              <a:rPr lang="en-US" dirty="0" smtClean="0"/>
              <a:t>:</a:t>
            </a:r>
            <a:endParaRPr lang="ru-RU" dirty="0" smtClean="0"/>
          </a:p>
          <a:p>
            <a:r>
              <a:rPr lang="en-US" dirty="0" smtClean="0"/>
              <a:t>– </a:t>
            </a:r>
            <a:r>
              <a:rPr lang="en-US" dirty="0"/>
              <a:t>8-bit right alignment: the software has to load data into the DAC_DHR8Rx [7:0]</a:t>
            </a:r>
            <a:br>
              <a:rPr lang="en-US" dirty="0"/>
            </a:br>
            <a:r>
              <a:rPr lang="en-US" dirty="0"/>
              <a:t>bits (stored into the </a:t>
            </a:r>
            <a:r>
              <a:rPr lang="en-US" dirty="0" err="1"/>
              <a:t>DHRx</a:t>
            </a:r>
            <a:r>
              <a:rPr lang="en-US" dirty="0"/>
              <a:t>[11:4] </a:t>
            </a:r>
            <a:r>
              <a:rPr lang="en-US" dirty="0" smtClean="0"/>
              <a:t>bits)</a:t>
            </a:r>
            <a:endParaRPr lang="ru-RU" dirty="0" smtClean="0"/>
          </a:p>
          <a:p>
            <a:r>
              <a:rPr lang="en-US" dirty="0" smtClean="0"/>
              <a:t>– </a:t>
            </a:r>
            <a:r>
              <a:rPr lang="en-US" dirty="0"/>
              <a:t>12-bit left alignment: the software has to load data into the DAC_DHR12Lx [15:4]</a:t>
            </a:r>
            <a:br>
              <a:rPr lang="en-US" dirty="0"/>
            </a:br>
            <a:r>
              <a:rPr lang="en-US" dirty="0"/>
              <a:t>bits (stored into the </a:t>
            </a:r>
            <a:r>
              <a:rPr lang="en-US" dirty="0" err="1"/>
              <a:t>DHRx</a:t>
            </a:r>
            <a:r>
              <a:rPr lang="en-US" dirty="0"/>
              <a:t>[11:0] bits</a:t>
            </a:r>
            <a:r>
              <a:rPr lang="en-US" dirty="0" smtClean="0"/>
              <a:t>)</a:t>
            </a:r>
            <a:endParaRPr lang="ru-RU" smtClean="0"/>
          </a:p>
          <a:p>
            <a:r>
              <a:rPr lang="en-US" smtClean="0"/>
              <a:t>– </a:t>
            </a:r>
            <a:r>
              <a:rPr lang="en-US" dirty="0"/>
              <a:t>12-bit right alignment: the software has to load data into the DAC_DHR12Rx [11:0]</a:t>
            </a:r>
            <a:br>
              <a:rPr lang="en-US" dirty="0"/>
            </a:br>
            <a:r>
              <a:rPr lang="en-US" dirty="0"/>
              <a:t>bits (stored into the </a:t>
            </a:r>
            <a:r>
              <a:rPr lang="en-US" dirty="0" err="1"/>
              <a:t>DHRx</a:t>
            </a:r>
            <a:r>
              <a:rPr lang="en-US" dirty="0"/>
              <a:t>[11:0] bits)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75638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example</a:t>
            </a:r>
            <a:br>
              <a:rPr lang="en-US" dirty="0" smtClean="0"/>
            </a:br>
            <a:r>
              <a:rPr lang="en-US" dirty="0" err="1"/>
              <a:t>RCC_Configuration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10414737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void RCC_Configuration_Adc1(void)</a:t>
            </a: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</a:p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//for ADC1 on PC0 using IN10</a:t>
            </a:r>
          </a:p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RCC_AHB1PeriphClockCmd(RCC_AHB1Periph_GPIOC, ENABLE);</a:t>
            </a:r>
          </a:p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RCC_APB2PeriphClockCmd(RCC_APB2Periph_ADC1, ENABLE);</a:t>
            </a: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545245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example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GPIO_Configuration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10414737" cy="434357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void GPIO_Configuration_Adc1(void)</a:t>
            </a: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</a:p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GPIO_InitTypeDef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GPIO_InitStructure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GPIO_StructInit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(&amp;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GPIO_InitStructure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//for ADC1 on PC0 using IN10</a:t>
            </a:r>
          </a:p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GPIO_InitStructure.GPIO_Pin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= GPIO_Pin_0;</a:t>
            </a:r>
          </a:p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GPIO_InitStructure.GPIO_Mode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GPIO_Mode_AN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GPIO_InitStructure.GPIO_PuPd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GPIO_PuPd_NOPULL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;</a:t>
            </a:r>
          </a:p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GPIO_Init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(GPIOC, &amp;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GPIO_InitStructure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0189372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example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ADC1</a:t>
            </a:r>
            <a:r>
              <a:rPr lang="en-US" dirty="0" smtClean="0"/>
              <a:t>_Configuration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10414737" cy="43435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void ADC1_Configuration(void)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ADC_CommonInitTypeDef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ADC_CommonInitStructure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ADC_CommonInitStructure.ADC_Mode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ADC_Mode_Independent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ADC_CommonInitStructure.ADC_Prescaler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ADC_Prescaler_Div2;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ADC_CommonInitStructure.ADC_DMAAccessMode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ADC_DMAAccessMode_Disabled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ADC_CommonInitStructure.ADC_TwoSamplingDelay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ADC_TwoSamplingDelay_5Cycles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ADC_CommonInit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(&amp;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ADC_CommonInitStructure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8887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example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ADC1</a:t>
            </a:r>
            <a:r>
              <a:rPr lang="en-US" dirty="0" smtClean="0"/>
              <a:t>_Configuration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10414737" cy="43435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ADC_InitTypeDef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ADC_InitStructure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>
              <a:buNone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ADC_StructInit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(&amp;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ADC_InitStructure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ADC_InitStructure.ADC_Resolution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ADC_Resolution_12b;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ADC_InitStructure.ADC_ScanConvMode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DISABLE;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ADC_InitStructure.ADC_ContinuousConvMode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ENABLE;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ADC_InitStructure.ADC_ExternalTrigConvEdge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ADC_ExternalTrigConvEdge_None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ADC_InitStructure.ADC_ExternalTrigConv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ADC_ExternalTrigConv_T1_CC1;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ADC_InitStructure.ADC_DataAlign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ADC_DataAlign_Right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ADC_InitStructure.ADC_NbrOfConversion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1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41770159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example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ADC1</a:t>
            </a:r>
            <a:r>
              <a:rPr lang="en-US" dirty="0" smtClean="0"/>
              <a:t>_Configuration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10414737" cy="43435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ADC_Init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(ADC1, &amp;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ADC_InitStructure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ADC_RegularChannelConfig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(ADC1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ADC_Channel_10, 1, ADC_SampleTime_480Cycles);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ADC_EOCOnEachRegularChannelCmd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(ADC1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ENABLE);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ADC_Cmd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(ADC1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ENABLE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8442023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399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void main(void</a:t>
            </a:r>
            <a:r>
              <a:rPr lang="en-US" b="1" dirty="0"/>
              <a:t>){</a:t>
            </a:r>
          </a:p>
          <a:p>
            <a:pPr marL="0" indent="0">
              <a:buNone/>
            </a:pPr>
            <a:r>
              <a:rPr lang="en-US" dirty="0" smtClean="0"/>
              <a:t>RCC_Configuration_Adc1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GPIO_Configuration_Adc1();</a:t>
            </a:r>
          </a:p>
          <a:p>
            <a:pPr marL="0" indent="0">
              <a:buNone/>
            </a:pPr>
            <a:r>
              <a:rPr lang="en-US" dirty="0"/>
              <a:t>ADC1_Configuration();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b="1" dirty="0"/>
              <a:t>while(1</a:t>
            </a:r>
            <a:r>
              <a:rPr lang="en-US" b="1" dirty="0" smtClean="0"/>
              <a:t>)</a:t>
            </a:r>
            <a:r>
              <a:rPr lang="en-US" dirty="0" smtClean="0"/>
              <a:t> </a:t>
            </a:r>
            <a:r>
              <a:rPr lang="ru-RU" dirty="0" smtClean="0"/>
              <a:t>{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/>
              <a:t>ADC_SoftwareStartConv</a:t>
            </a:r>
            <a:r>
              <a:rPr lang="en-US" dirty="0"/>
              <a:t>(ADC1);</a:t>
            </a:r>
          </a:p>
          <a:p>
            <a:pPr marL="0" indent="0">
              <a:buNone/>
            </a:pPr>
            <a:r>
              <a:rPr lang="en-US" dirty="0" smtClean="0"/>
              <a:t>      </a:t>
            </a:r>
            <a:r>
              <a:rPr lang="en-US" b="1" dirty="0"/>
              <a:t>while(</a:t>
            </a:r>
            <a:r>
              <a:rPr lang="en-US" b="1" dirty="0" err="1"/>
              <a:t>ADC_GetFlagStatus</a:t>
            </a:r>
            <a:r>
              <a:rPr lang="en-US" b="1" dirty="0"/>
              <a:t>(ADC1, ADC_FLAG_EOC) == RESET);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smtClean="0"/>
              <a:t>    </a:t>
            </a:r>
            <a:r>
              <a:rPr lang="en-US" dirty="0" err="1" smtClean="0"/>
              <a:t>ADCResult</a:t>
            </a:r>
            <a:r>
              <a:rPr lang="en-US" dirty="0"/>
              <a:t>= </a:t>
            </a:r>
            <a:r>
              <a:rPr lang="en-US" dirty="0" err="1"/>
              <a:t>ADC_GetConversionValue</a:t>
            </a:r>
            <a:r>
              <a:rPr lang="en-US" dirty="0"/>
              <a:t>(ADC1);</a:t>
            </a:r>
          </a:p>
          <a:p>
            <a:pPr marL="0" indent="0">
              <a:buNone/>
            </a:pPr>
            <a:r>
              <a:rPr lang="en-US" dirty="0" smtClean="0"/>
              <a:t>      </a:t>
            </a:r>
            <a:r>
              <a:rPr lang="ru-RU" dirty="0" smtClean="0"/>
              <a:t>}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}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03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DAC main features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Two </a:t>
            </a:r>
            <a:r>
              <a:rPr lang="en-US" dirty="0"/>
              <a:t>DAC converters: one output channel each</a:t>
            </a:r>
          </a:p>
          <a:p>
            <a:r>
              <a:rPr lang="en-US" dirty="0" smtClean="0"/>
              <a:t>Left </a:t>
            </a:r>
            <a:r>
              <a:rPr lang="en-US" dirty="0"/>
              <a:t>or right data alignment in 12-bit mode</a:t>
            </a:r>
          </a:p>
          <a:p>
            <a:r>
              <a:rPr lang="en-US" dirty="0" smtClean="0"/>
              <a:t>Synchronized </a:t>
            </a:r>
            <a:r>
              <a:rPr lang="en-US" dirty="0"/>
              <a:t>update capability</a:t>
            </a:r>
          </a:p>
          <a:p>
            <a:r>
              <a:rPr lang="en-US" dirty="0" smtClean="0"/>
              <a:t>Noise-wave </a:t>
            </a:r>
            <a:r>
              <a:rPr lang="en-US" dirty="0"/>
              <a:t>generation</a:t>
            </a:r>
          </a:p>
          <a:p>
            <a:r>
              <a:rPr lang="en-US" dirty="0" smtClean="0"/>
              <a:t>Triangular-wave </a:t>
            </a:r>
            <a:r>
              <a:rPr lang="en-US" dirty="0"/>
              <a:t>generation</a:t>
            </a:r>
          </a:p>
          <a:p>
            <a:r>
              <a:rPr lang="en-US" dirty="0" smtClean="0"/>
              <a:t>Dual </a:t>
            </a:r>
            <a:r>
              <a:rPr lang="en-US" dirty="0"/>
              <a:t>DAC channel for independent or simultaneous conversions</a:t>
            </a:r>
          </a:p>
          <a:p>
            <a:r>
              <a:rPr lang="en-US" dirty="0" smtClean="0"/>
              <a:t>DMA </a:t>
            </a:r>
            <a:r>
              <a:rPr lang="en-US" dirty="0"/>
              <a:t>capability for each channel</a:t>
            </a:r>
          </a:p>
          <a:p>
            <a:r>
              <a:rPr lang="en-US" dirty="0" smtClean="0"/>
              <a:t>DMA </a:t>
            </a:r>
            <a:r>
              <a:rPr lang="en-US" dirty="0"/>
              <a:t>underrun error detection</a:t>
            </a:r>
          </a:p>
          <a:p>
            <a:r>
              <a:rPr lang="en-US" dirty="0" smtClean="0"/>
              <a:t>External </a:t>
            </a:r>
            <a:r>
              <a:rPr lang="en-US" dirty="0"/>
              <a:t>triggers for conversion</a:t>
            </a:r>
          </a:p>
          <a:p>
            <a:r>
              <a:rPr lang="en-US" dirty="0" smtClean="0"/>
              <a:t>Input </a:t>
            </a:r>
            <a:r>
              <a:rPr lang="en-US" dirty="0"/>
              <a:t>voltage reference, VREF+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19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109" y="363110"/>
            <a:ext cx="2916655" cy="13208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DAC channel block diagram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3989" y="-18216"/>
            <a:ext cx="8078525" cy="6876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8976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DAC</a:t>
            </a:r>
            <a:r>
              <a:rPr lang="ru-RU" b="1" dirty="0" smtClean="0"/>
              <a:t> </a:t>
            </a:r>
            <a:r>
              <a:rPr lang="en-US" b="1" dirty="0" smtClean="0"/>
              <a:t>pins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17" y="1646790"/>
            <a:ext cx="11813750" cy="3004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690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DAC output buffer </a:t>
            </a:r>
            <a:r>
              <a:rPr lang="en-US" b="1" dirty="0" smtClean="0"/>
              <a:t>enable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301262"/>
            <a:ext cx="9237944" cy="5205045"/>
          </a:xfrm>
        </p:spPr>
        <p:txBody>
          <a:bodyPr>
            <a:normAutofit/>
          </a:bodyPr>
          <a:lstStyle/>
          <a:p>
            <a:r>
              <a:rPr lang="en-US" sz="2400" dirty="0"/>
              <a:t>The DAC integrates two output buffers that can be used to reduce the output impedance</a:t>
            </a:r>
            <a:r>
              <a:rPr lang="en-US" sz="2400" dirty="0" smtClean="0"/>
              <a:t>,</a:t>
            </a:r>
            <a:r>
              <a:rPr lang="ru-RU" sz="2400" dirty="0" smtClean="0"/>
              <a:t> </a:t>
            </a:r>
            <a:r>
              <a:rPr lang="en-US" sz="2400" dirty="0" smtClean="0"/>
              <a:t>and </a:t>
            </a:r>
            <a:r>
              <a:rPr lang="en-US" sz="2400" dirty="0"/>
              <a:t>to drive external loads directly without having to add an external operational amplifier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790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364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Timing </a:t>
            </a:r>
            <a:r>
              <a:rPr lang="en-US" b="1" dirty="0" smtClean="0"/>
              <a:t>diagram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5333"/>
            <a:ext cx="11886490" cy="511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8884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Channel </a:t>
            </a:r>
            <a:r>
              <a:rPr lang="en-US" b="1" dirty="0" smtClean="0"/>
              <a:t>selection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There are 16 multiplexed </a:t>
            </a:r>
            <a:r>
              <a:rPr lang="en-US" sz="2400" dirty="0" smtClean="0"/>
              <a:t>channels</a:t>
            </a:r>
          </a:p>
          <a:p>
            <a:r>
              <a:rPr lang="en-US" sz="2400" dirty="0"/>
              <a:t>A </a:t>
            </a:r>
            <a:r>
              <a:rPr lang="en-US" sz="2400" b="1" dirty="0"/>
              <a:t>regular group </a:t>
            </a:r>
            <a:r>
              <a:rPr lang="en-US" sz="2400" dirty="0"/>
              <a:t>is composed of up to 16 conversions. </a:t>
            </a:r>
            <a:endParaRPr lang="en-US" sz="2400" dirty="0" smtClean="0"/>
          </a:p>
          <a:p>
            <a:r>
              <a:rPr lang="en-US" sz="2400" dirty="0"/>
              <a:t>An </a:t>
            </a:r>
            <a:r>
              <a:rPr lang="en-US" sz="2400" b="1" dirty="0"/>
              <a:t>injected group </a:t>
            </a:r>
            <a:r>
              <a:rPr lang="en-US" sz="2400" dirty="0"/>
              <a:t>is composed of up to 4 conversions. </a:t>
            </a:r>
            <a:br>
              <a:rPr lang="en-US" sz="2400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1982612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3412</TotalTime>
  <Words>687</Words>
  <Application>Microsoft Office PowerPoint</Application>
  <PresentationFormat>Произвольный</PresentationFormat>
  <Paragraphs>122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Грань</vt:lpstr>
      <vt:lpstr>Digital-to-analog converter (DAC)</vt:lpstr>
      <vt:lpstr> DAC introduction  </vt:lpstr>
      <vt:lpstr>DAC main features  </vt:lpstr>
      <vt:lpstr>DAC channel block diagram  </vt:lpstr>
      <vt:lpstr>DAC pins  </vt:lpstr>
      <vt:lpstr>DAC output buffer enable</vt:lpstr>
      <vt:lpstr>Презентация PowerPoint</vt:lpstr>
      <vt:lpstr>Timing diagram</vt:lpstr>
      <vt:lpstr>Channel selection</vt:lpstr>
      <vt:lpstr>Презентация PowerPoint</vt:lpstr>
      <vt:lpstr>Temperature sensor, VREFINT and VBAT internal channels</vt:lpstr>
      <vt:lpstr>Single conversion mode</vt:lpstr>
      <vt:lpstr>Continuous conversion mode</vt:lpstr>
      <vt:lpstr>Timing diagram</vt:lpstr>
      <vt:lpstr>Analog watchdog</vt:lpstr>
      <vt:lpstr>Scan mode</vt:lpstr>
      <vt:lpstr>Презентация PowerPoint</vt:lpstr>
      <vt:lpstr>Data alignment</vt:lpstr>
      <vt:lpstr>External trigger and trigger polarity</vt:lpstr>
      <vt:lpstr>Презентация PowerPoint</vt:lpstr>
      <vt:lpstr>ADC interrupts  </vt:lpstr>
      <vt:lpstr>DAC data format</vt:lpstr>
      <vt:lpstr>Code example RCC_Configuration</vt:lpstr>
      <vt:lpstr>Code example GPIO_Configuration</vt:lpstr>
      <vt:lpstr>Code example ADC1_Configuration</vt:lpstr>
      <vt:lpstr>Code example ADC1_Configuration</vt:lpstr>
      <vt:lpstr>Code example ADC1_Configuration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General-purpose I/Os (GPIO)</dc:title>
  <dc:creator>maxis</dc:creator>
  <cp:lastModifiedBy>Давыдов М.В.</cp:lastModifiedBy>
  <cp:revision>29</cp:revision>
  <dcterms:created xsi:type="dcterms:W3CDTF">2017-08-15T20:25:08Z</dcterms:created>
  <dcterms:modified xsi:type="dcterms:W3CDTF">2017-10-18T11:42:27Z</dcterms:modified>
</cp:coreProperties>
</file>