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63" r:id="rId1"/>
  </p:sldMasterIdLst>
  <p:sldIdLst>
    <p:sldId id="256" r:id="rId2"/>
    <p:sldId id="257" r:id="rId3"/>
    <p:sldId id="258" r:id="rId4"/>
    <p:sldId id="260" r:id="rId5"/>
    <p:sldId id="259" r:id="rId6"/>
    <p:sldId id="281" r:id="rId7"/>
    <p:sldId id="282" r:id="rId8"/>
    <p:sldId id="271" r:id="rId9"/>
    <p:sldId id="272" r:id="rId10"/>
    <p:sldId id="273" r:id="rId11"/>
    <p:sldId id="274" r:id="rId12"/>
    <p:sldId id="275" r:id="rId13"/>
    <p:sldId id="276" r:id="rId14"/>
    <p:sldId id="270" r:id="rId15"/>
    <p:sldId id="277" r:id="rId16"/>
    <p:sldId id="278" r:id="rId17"/>
    <p:sldId id="279" r:id="rId18"/>
    <p:sldId id="283" r:id="rId19"/>
    <p:sldId id="265" r:id="rId20"/>
    <p:sldId id="261" r:id="rId21"/>
    <p:sldId id="262" r:id="rId22"/>
    <p:sldId id="263" r:id="rId23"/>
    <p:sldId id="284" r:id="rId24"/>
    <p:sldId id="264" r:id="rId25"/>
    <p:sldId id="285" r:id="rId26"/>
    <p:sldId id="286" r:id="rId27"/>
    <p:sldId id="287" r:id="rId28"/>
    <p:sldId id="266" r:id="rId29"/>
    <p:sldId id="268" r:id="rId30"/>
    <p:sldId id="267" r:id="rId31"/>
    <p:sldId id="288" r:id="rId32"/>
    <p:sldId id="289" r:id="rId33"/>
    <p:sldId id="291" r:id="rId34"/>
    <p:sldId id="292" r:id="rId35"/>
    <p:sldId id="269" r:id="rId36"/>
    <p:sldId id="293" r:id="rId37"/>
    <p:sldId id="294" r:id="rId38"/>
    <p:sldId id="295" r:id="rId39"/>
    <p:sldId id="296" r:id="rId40"/>
    <p:sldId id="297" r:id="rId41"/>
    <p:sldId id="298" r:id="rId42"/>
    <p:sldId id="290" r:id="rId4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71" autoAdjust="0"/>
    <p:restoredTop sz="94660"/>
  </p:normalViewPr>
  <p:slideViewPr>
    <p:cSldViewPr snapToGrid="0">
      <p:cViewPr varScale="1">
        <p:scale>
          <a:sx n="110" d="100"/>
          <a:sy n="110" d="100"/>
        </p:scale>
        <p:origin x="-66" y="-22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11/9/2017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698285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smtClean="0"/>
              <a:pPr/>
              <a:t>11/9/2017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714012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smtClean="0"/>
              <a:pPr/>
              <a:t>11/9/2017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23753241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smtClean="0"/>
              <a:pPr/>
              <a:t>11/9/2017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9395696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smtClean="0"/>
              <a:pPr/>
              <a:t>11/9/2017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3145756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smtClean="0"/>
              <a:pPr/>
              <a:t>11/9/2017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973315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11/9/2017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8649788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11/9/2017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744963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11/9/2017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670751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smtClean="0"/>
              <a:pPr/>
              <a:t>11/9/2017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9585526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11/9/2017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3398375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11/9/2017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1981280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11/9/2017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253333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11/9/2017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6827575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ru-RU" smtClean="0"/>
              <a:t>Образец заголовка</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smtClean="0"/>
              <a:pPr/>
              <a:t>11/9/2017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2653795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smtClean="0"/>
              <a:pPr/>
              <a:t>11/9/2017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517843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11/9/2017</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588351096"/>
      </p:ext>
    </p:extLst>
  </p:cSld>
  <p:clrMap bg1="lt1" tx1="dk1" bg2="lt2" tx2="dk2" accent1="accent1" accent2="accent2" accent3="accent3" accent4="accent4" accent5="accent5" accent6="accent6" hlink="hlink" folHlink="folHlink"/>
  <p:sldLayoutIdLst>
    <p:sldLayoutId id="2147483864" r:id="rId1"/>
    <p:sldLayoutId id="2147483865" r:id="rId2"/>
    <p:sldLayoutId id="2147483866" r:id="rId3"/>
    <p:sldLayoutId id="2147483867" r:id="rId4"/>
    <p:sldLayoutId id="2147483868" r:id="rId5"/>
    <p:sldLayoutId id="2147483869" r:id="rId6"/>
    <p:sldLayoutId id="2147483870" r:id="rId7"/>
    <p:sldLayoutId id="2147483871" r:id="rId8"/>
    <p:sldLayoutId id="2147483872" r:id="rId9"/>
    <p:sldLayoutId id="2147483873" r:id="rId10"/>
    <p:sldLayoutId id="2147483874" r:id="rId11"/>
    <p:sldLayoutId id="2147483875" r:id="rId12"/>
    <p:sldLayoutId id="2147483876" r:id="rId13"/>
    <p:sldLayoutId id="2147483877" r:id="rId14"/>
    <p:sldLayoutId id="2147483878" r:id="rId15"/>
    <p:sldLayoutId id="214748387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png"/><Relationship Id="rId1" Type="http://schemas.openxmlformats.org/officeDocument/2006/relationships/slideLayout" Target="../slideLayouts/slideLayout2.xml"/><Relationship Id="rId4" Type="http://schemas.openxmlformats.org/officeDocument/2006/relationships/image" Target="../media/image38.gif"/></Relationships>
</file>

<file path=ppt/slides/_rels/slide3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s://ru.wikipedia.org/wiki/%D0%A2%D1%80%D1%83%D0%B1%D1%87%D0%B0%D1%82%D1%8B%D0%B9_%D1%8D%D0%BB%D0%B5%D0%BA%D1%82%D1%80%D0%BE%D0%BD%D0%B0%D0%B3%D1%80%D0%B5%D0%B2%D0%B0%D1%82%D0%B5%D0%BB%D1%8C" TargetMode="External"/><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41.jpeg"/></Relationships>
</file>

<file path=ppt/slides/_rels/slide3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png"/><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png"/><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41.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6.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smtClean="0"/>
              <a:t>Пример проектирования устройства</a:t>
            </a:r>
            <a:endParaRPr lang="ru-RU" dirty="0"/>
          </a:p>
        </p:txBody>
      </p:sp>
      <p:sp>
        <p:nvSpPr>
          <p:cNvPr id="3" name="Подзаголовок 2"/>
          <p:cNvSpPr>
            <a:spLocks noGrp="1"/>
          </p:cNvSpPr>
          <p:nvPr>
            <p:ph type="subTitle" idx="1"/>
          </p:nvPr>
        </p:nvSpPr>
        <p:spPr/>
        <p:txBody>
          <a:bodyPr/>
          <a:lstStyle/>
          <a:p>
            <a:r>
              <a:rPr lang="ru-RU" dirty="0" smtClean="0"/>
              <a:t>Лекция 10</a:t>
            </a:r>
          </a:p>
        </p:txBody>
      </p:sp>
    </p:spTree>
    <p:extLst>
      <p:ext uri="{BB962C8B-B14F-4D97-AF65-F5344CB8AC3E}">
        <p14:creationId xmlns:p14="http://schemas.microsoft.com/office/powerpoint/2010/main" val="283328315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Ключ на биполярном </a:t>
            </a:r>
            <a:r>
              <a:rPr lang="ru-RU" dirty="0" smtClean="0"/>
              <a:t>транзисторе</a:t>
            </a:r>
            <a:endParaRPr lang="ru-RU" dirty="0"/>
          </a:p>
        </p:txBody>
      </p:sp>
      <p:sp>
        <p:nvSpPr>
          <p:cNvPr id="3" name="Объект 2"/>
          <p:cNvSpPr>
            <a:spLocks noGrp="1"/>
          </p:cNvSpPr>
          <p:nvPr>
            <p:ph idx="1"/>
          </p:nvPr>
        </p:nvSpPr>
        <p:spPr/>
        <p:txBody>
          <a:bodyPr/>
          <a:lstStyle/>
          <a:p>
            <a:r>
              <a:rPr lang="ru-RU" dirty="0"/>
              <a:t/>
            </a:r>
            <a:br>
              <a:rPr lang="ru-RU" dirty="0"/>
            </a:br>
            <a:endParaRPr lang="ru-RU" b="1"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6971" y="1857418"/>
            <a:ext cx="2486025" cy="2981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6" name="Picture 4" descr="Схема Дарлингтона"/>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60021" y="1258522"/>
            <a:ext cx="3371850" cy="3924301"/>
          </a:xfrm>
          <a:prstGeom prst="rect">
            <a:avLst/>
          </a:prstGeom>
          <a:noFill/>
          <a:extLst>
            <a:ext uri="{909E8E84-426E-40DD-AFC4-6F175D3DCCD1}">
              <a14:hiddenFill xmlns:a14="http://schemas.microsoft.com/office/drawing/2010/main">
                <a:solidFill>
                  <a:srgbClr val="FFFFFF"/>
                </a:solidFill>
              </a14:hiddenFill>
            </a:ext>
          </a:extLst>
        </p:spPr>
      </p:pic>
      <p:pic>
        <p:nvPicPr>
          <p:cNvPr id="13318" name="Picture 6" descr="Схема Дарлингтона с ускоренным выключением"/>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02547" y="1483356"/>
            <a:ext cx="4029075" cy="39052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11270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Ключ на полевом транзисторе</a:t>
            </a:r>
          </a:p>
        </p:txBody>
      </p:sp>
      <p:graphicFrame>
        <p:nvGraphicFramePr>
          <p:cNvPr id="4" name="Объект 3"/>
          <p:cNvGraphicFramePr>
            <a:graphicFrameLocks noGrp="1"/>
          </p:cNvGraphicFramePr>
          <p:nvPr>
            <p:ph idx="1"/>
            <p:extLst>
              <p:ext uri="{D42A27DB-BD31-4B8C-83A1-F6EECF244321}">
                <p14:modId xmlns:p14="http://schemas.microsoft.com/office/powerpoint/2010/main" val="289693212"/>
              </p:ext>
            </p:extLst>
          </p:nvPr>
        </p:nvGraphicFramePr>
        <p:xfrm>
          <a:off x="4023182" y="1552720"/>
          <a:ext cx="6858000" cy="2103120"/>
        </p:xfrm>
        <a:graphic>
          <a:graphicData uri="http://schemas.openxmlformats.org/drawingml/2006/table">
            <a:tbl>
              <a:tblPr/>
              <a:tblGrid>
                <a:gridCol w="1714500"/>
                <a:gridCol w="1714500"/>
                <a:gridCol w="1714500"/>
                <a:gridCol w="1714500"/>
              </a:tblGrid>
              <a:tr h="0">
                <a:tc>
                  <a:txBody>
                    <a:bodyPr/>
                    <a:lstStyle/>
                    <a:p>
                      <a:pPr algn="l"/>
                      <a:r>
                        <a:rPr lang="ru-RU" sz="1800" b="1" i="0" kern="1200" dirty="0" smtClean="0">
                          <a:solidFill>
                            <a:schemeClr val="tx1"/>
                          </a:solidFill>
                          <a:effectLst/>
                          <a:latin typeface="+mn-lt"/>
                          <a:ea typeface="+mn-ea"/>
                          <a:cs typeface="+mn-cs"/>
                        </a:rPr>
                        <a:t>Модель</a:t>
                      </a:r>
                      <a:endParaRPr lang="ru-RU" dirty="0">
                        <a:effectLst/>
                      </a:endParaRPr>
                    </a:p>
                  </a:txBody>
                  <a:tcPr anchor="ctr">
                    <a:lnL w="9525" cap="flat" cmpd="sng" algn="ctr">
                      <a:solidFill>
                        <a:srgbClr val="E5E5E5"/>
                      </a:solidFill>
                      <a:prstDash val="solid"/>
                      <a:round/>
                      <a:headEnd type="none" w="med" len="med"/>
                      <a:tailEnd type="none" w="med" len="med"/>
                    </a:lnL>
                    <a:lnR w="9525" cap="flat" cmpd="sng" algn="ctr">
                      <a:solidFill>
                        <a:srgbClr val="E5E5E5"/>
                      </a:solidFill>
                      <a:prstDash val="solid"/>
                      <a:round/>
                      <a:headEnd type="none" w="med" len="med"/>
                      <a:tailEnd type="none" w="med" len="med"/>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FFFFF"/>
                    </a:solidFill>
                  </a:tcPr>
                </a:tc>
                <a:tc>
                  <a:txBody>
                    <a:bodyPr/>
                    <a:lstStyle/>
                    <a:p>
                      <a:pPr algn="ctr"/>
                      <a:r>
                        <a:rPr lang="en-US" b="0" i="0" u="none" strike="noStrike">
                          <a:effectLst/>
                          <a:latin typeface="MathJax_Math-italic"/>
                        </a:rPr>
                        <a:t>Vth</a:t>
                      </a:r>
                      <a:r>
                        <a:rPr lang="en-US" b="0" i="0" u="none" strike="noStrike">
                          <a:effectLst/>
                        </a:rPr>
                        <a:t>Vth</a:t>
                      </a:r>
                      <a:endParaRPr lang="en-US">
                        <a:effectLst/>
                      </a:endParaRPr>
                    </a:p>
                  </a:txBody>
                  <a:tcPr anchor="ctr">
                    <a:lnL w="9525" cap="flat" cmpd="sng" algn="ctr">
                      <a:solidFill>
                        <a:srgbClr val="E5E5E5"/>
                      </a:solidFill>
                      <a:prstDash val="solid"/>
                      <a:round/>
                      <a:headEnd type="none" w="med" len="med"/>
                      <a:tailEnd type="none" w="med" len="med"/>
                    </a:lnL>
                    <a:lnR w="9525" cap="flat" cmpd="sng" algn="ctr">
                      <a:solidFill>
                        <a:srgbClr val="E5E5E5"/>
                      </a:solidFill>
                      <a:prstDash val="solid"/>
                      <a:round/>
                      <a:headEnd type="none" w="med" len="med"/>
                      <a:tailEnd type="none" w="med" len="med"/>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FFFFF"/>
                    </a:solidFill>
                  </a:tcPr>
                </a:tc>
                <a:tc>
                  <a:txBody>
                    <a:bodyPr/>
                    <a:lstStyle/>
                    <a:p>
                      <a:pPr algn="ctr"/>
                      <a:r>
                        <a:rPr lang="en-US" b="0" i="0" u="none" strike="noStrike">
                          <a:effectLst/>
                          <a:latin typeface="MathJax_Main"/>
                        </a:rPr>
                        <a:t>max </a:t>
                      </a:r>
                      <a:r>
                        <a:rPr lang="en-US" b="0" i="0" u="none" strike="noStrike">
                          <a:effectLst/>
                          <a:latin typeface="MathJax_Math-italic"/>
                        </a:rPr>
                        <a:t>ID</a:t>
                      </a:r>
                      <a:r>
                        <a:rPr lang="en-US" b="0" i="0" u="none" strike="noStrike">
                          <a:effectLst/>
                        </a:rPr>
                        <a:t>max ID</a:t>
                      </a:r>
                      <a:endParaRPr lang="en-US">
                        <a:effectLst/>
                      </a:endParaRPr>
                    </a:p>
                  </a:txBody>
                  <a:tcPr anchor="ctr">
                    <a:lnL w="9525" cap="flat" cmpd="sng" algn="ctr">
                      <a:solidFill>
                        <a:srgbClr val="E5E5E5"/>
                      </a:solidFill>
                      <a:prstDash val="solid"/>
                      <a:round/>
                      <a:headEnd type="none" w="med" len="med"/>
                      <a:tailEnd type="none" w="med" len="med"/>
                    </a:lnL>
                    <a:lnR w="9525" cap="flat" cmpd="sng" algn="ctr">
                      <a:solidFill>
                        <a:srgbClr val="E5E5E5"/>
                      </a:solidFill>
                      <a:prstDash val="solid"/>
                      <a:round/>
                      <a:headEnd type="none" w="med" len="med"/>
                      <a:tailEnd type="none" w="med" len="med"/>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FFFFF"/>
                    </a:solidFill>
                  </a:tcPr>
                </a:tc>
                <a:tc>
                  <a:txBody>
                    <a:bodyPr/>
                    <a:lstStyle/>
                    <a:p>
                      <a:pPr algn="ctr"/>
                      <a:r>
                        <a:rPr lang="en-US" b="0" i="0" u="none" strike="noStrike">
                          <a:effectLst/>
                          <a:latin typeface="MathJax_Main"/>
                        </a:rPr>
                        <a:t>max </a:t>
                      </a:r>
                      <a:r>
                        <a:rPr lang="en-US" b="0" i="0" u="none" strike="noStrike">
                          <a:effectLst/>
                          <a:latin typeface="MathJax_Math-italic"/>
                        </a:rPr>
                        <a:t>RDS</a:t>
                      </a:r>
                      <a:r>
                        <a:rPr lang="en-US" b="0" i="0" u="none" strike="noStrike">
                          <a:effectLst/>
                        </a:rPr>
                        <a:t>max RDS</a:t>
                      </a:r>
                      <a:endParaRPr lang="en-US">
                        <a:effectLst/>
                      </a:endParaRPr>
                    </a:p>
                  </a:txBody>
                  <a:tcPr anchor="ctr">
                    <a:lnL w="9525" cap="flat" cmpd="sng" algn="ctr">
                      <a:solidFill>
                        <a:srgbClr val="E5E5E5"/>
                      </a:solidFill>
                      <a:prstDash val="solid"/>
                      <a:round/>
                      <a:headEnd type="none" w="med" len="med"/>
                      <a:tailEnd type="none" w="med" len="med"/>
                    </a:lnL>
                    <a:lnR w="9525" cap="flat" cmpd="sng" algn="ctr">
                      <a:solidFill>
                        <a:srgbClr val="E5E5E5"/>
                      </a:solidFill>
                      <a:prstDash val="solid"/>
                      <a:round/>
                      <a:headEnd type="none" w="med" len="med"/>
                      <a:tailEnd type="none" w="med" len="med"/>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FFFFF"/>
                    </a:solidFill>
                  </a:tcPr>
                </a:tc>
              </a:tr>
              <a:tr h="0">
                <a:tc>
                  <a:txBody>
                    <a:bodyPr/>
                    <a:lstStyle/>
                    <a:p>
                      <a:pPr algn="l"/>
                      <a:r>
                        <a:rPr lang="en-US">
                          <a:effectLst/>
                        </a:rPr>
                        <a:t>2N7000</a:t>
                      </a:r>
                    </a:p>
                  </a:txBody>
                  <a:tcPr anchor="ctr">
                    <a:lnL w="9525" cap="flat" cmpd="sng" algn="ctr">
                      <a:solidFill>
                        <a:srgbClr val="E5E5E5"/>
                      </a:solidFill>
                      <a:prstDash val="solid"/>
                      <a:round/>
                      <a:headEnd type="none" w="med" len="med"/>
                      <a:tailEnd type="none" w="med" len="med"/>
                    </a:lnL>
                    <a:lnR w="9525" cap="flat" cmpd="sng" algn="ctr">
                      <a:solidFill>
                        <a:srgbClr val="E5E5E5"/>
                      </a:solidFill>
                      <a:prstDash val="solid"/>
                      <a:round/>
                      <a:headEnd type="none" w="med" len="med"/>
                      <a:tailEnd type="none" w="med" len="med"/>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9F9F9"/>
                    </a:solidFill>
                  </a:tcPr>
                </a:tc>
                <a:tc>
                  <a:txBody>
                    <a:bodyPr/>
                    <a:lstStyle/>
                    <a:p>
                      <a:pPr algn="ctr"/>
                      <a:r>
                        <a:rPr lang="ru-RU">
                          <a:effectLst/>
                        </a:rPr>
                        <a:t>3 В</a:t>
                      </a:r>
                    </a:p>
                  </a:txBody>
                  <a:tcPr anchor="ctr">
                    <a:lnL w="9525" cap="flat" cmpd="sng" algn="ctr">
                      <a:solidFill>
                        <a:srgbClr val="E5E5E5"/>
                      </a:solidFill>
                      <a:prstDash val="solid"/>
                      <a:round/>
                      <a:headEnd type="none" w="med" len="med"/>
                      <a:tailEnd type="none" w="med" len="med"/>
                    </a:lnL>
                    <a:lnR w="9525" cap="flat" cmpd="sng" algn="ctr">
                      <a:solidFill>
                        <a:srgbClr val="E5E5E5"/>
                      </a:solidFill>
                      <a:prstDash val="solid"/>
                      <a:round/>
                      <a:headEnd type="none" w="med" len="med"/>
                      <a:tailEnd type="none" w="med" len="med"/>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9F9F9"/>
                    </a:solidFill>
                  </a:tcPr>
                </a:tc>
                <a:tc>
                  <a:txBody>
                    <a:bodyPr/>
                    <a:lstStyle/>
                    <a:p>
                      <a:pPr algn="ctr"/>
                      <a:r>
                        <a:rPr lang="ru-RU">
                          <a:effectLst/>
                        </a:rPr>
                        <a:t>200 мА</a:t>
                      </a:r>
                    </a:p>
                  </a:txBody>
                  <a:tcPr anchor="ctr">
                    <a:lnL w="9525" cap="flat" cmpd="sng" algn="ctr">
                      <a:solidFill>
                        <a:srgbClr val="E5E5E5"/>
                      </a:solidFill>
                      <a:prstDash val="solid"/>
                      <a:round/>
                      <a:headEnd type="none" w="med" len="med"/>
                      <a:tailEnd type="none" w="med" len="med"/>
                    </a:lnL>
                    <a:lnR w="9525" cap="flat" cmpd="sng" algn="ctr">
                      <a:solidFill>
                        <a:srgbClr val="E5E5E5"/>
                      </a:solidFill>
                      <a:prstDash val="solid"/>
                      <a:round/>
                      <a:headEnd type="none" w="med" len="med"/>
                      <a:tailEnd type="none" w="med" len="med"/>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9F9F9"/>
                    </a:solidFill>
                  </a:tcPr>
                </a:tc>
                <a:tc>
                  <a:txBody>
                    <a:bodyPr/>
                    <a:lstStyle/>
                    <a:p>
                      <a:pPr algn="ctr"/>
                      <a:r>
                        <a:rPr lang="ru-RU">
                          <a:effectLst/>
                        </a:rPr>
                        <a:t>5 Ом</a:t>
                      </a:r>
                    </a:p>
                  </a:txBody>
                  <a:tcPr anchor="ctr">
                    <a:lnL w="9525" cap="flat" cmpd="sng" algn="ctr">
                      <a:solidFill>
                        <a:srgbClr val="E5E5E5"/>
                      </a:solidFill>
                      <a:prstDash val="solid"/>
                      <a:round/>
                      <a:headEnd type="none" w="med" len="med"/>
                      <a:tailEnd type="none" w="med" len="med"/>
                    </a:lnL>
                    <a:lnR w="9525" cap="flat" cmpd="sng" algn="ctr">
                      <a:solidFill>
                        <a:srgbClr val="E5E5E5"/>
                      </a:solidFill>
                      <a:prstDash val="solid"/>
                      <a:round/>
                      <a:headEnd type="none" w="med" len="med"/>
                      <a:tailEnd type="none" w="med" len="med"/>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9F9F9"/>
                    </a:solidFill>
                  </a:tcPr>
                </a:tc>
              </a:tr>
              <a:tr h="0">
                <a:tc>
                  <a:txBody>
                    <a:bodyPr/>
                    <a:lstStyle/>
                    <a:p>
                      <a:pPr algn="l"/>
                      <a:r>
                        <a:rPr lang="en-US">
                          <a:effectLst/>
                        </a:rPr>
                        <a:t>IRFZ44N</a:t>
                      </a:r>
                    </a:p>
                  </a:txBody>
                  <a:tcPr anchor="ctr">
                    <a:lnL w="9525" cap="flat" cmpd="sng" algn="ctr">
                      <a:solidFill>
                        <a:srgbClr val="E5E5E5"/>
                      </a:solidFill>
                      <a:prstDash val="solid"/>
                      <a:round/>
                      <a:headEnd type="none" w="med" len="med"/>
                      <a:tailEnd type="none" w="med" len="med"/>
                    </a:lnL>
                    <a:lnR w="9525" cap="flat" cmpd="sng" algn="ctr">
                      <a:solidFill>
                        <a:srgbClr val="E5E5E5"/>
                      </a:solidFill>
                      <a:prstDash val="solid"/>
                      <a:round/>
                      <a:headEnd type="none" w="med" len="med"/>
                      <a:tailEnd type="none" w="med" len="med"/>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FFFFF"/>
                    </a:solidFill>
                  </a:tcPr>
                </a:tc>
                <a:tc>
                  <a:txBody>
                    <a:bodyPr/>
                    <a:lstStyle/>
                    <a:p>
                      <a:pPr algn="ctr"/>
                      <a:r>
                        <a:rPr lang="ru-RU">
                          <a:effectLst/>
                        </a:rPr>
                        <a:t>4 В</a:t>
                      </a:r>
                    </a:p>
                  </a:txBody>
                  <a:tcPr anchor="ctr">
                    <a:lnL w="9525" cap="flat" cmpd="sng" algn="ctr">
                      <a:solidFill>
                        <a:srgbClr val="E5E5E5"/>
                      </a:solidFill>
                      <a:prstDash val="solid"/>
                      <a:round/>
                      <a:headEnd type="none" w="med" len="med"/>
                      <a:tailEnd type="none" w="med" len="med"/>
                    </a:lnL>
                    <a:lnR w="9525" cap="flat" cmpd="sng" algn="ctr">
                      <a:solidFill>
                        <a:srgbClr val="E5E5E5"/>
                      </a:solidFill>
                      <a:prstDash val="solid"/>
                      <a:round/>
                      <a:headEnd type="none" w="med" len="med"/>
                      <a:tailEnd type="none" w="med" len="med"/>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FFFFF"/>
                    </a:solidFill>
                  </a:tcPr>
                </a:tc>
                <a:tc>
                  <a:txBody>
                    <a:bodyPr/>
                    <a:lstStyle/>
                    <a:p>
                      <a:pPr algn="ctr"/>
                      <a:r>
                        <a:rPr lang="ru-RU">
                          <a:effectLst/>
                        </a:rPr>
                        <a:t>35 А</a:t>
                      </a:r>
                    </a:p>
                  </a:txBody>
                  <a:tcPr anchor="ctr">
                    <a:lnL w="9525" cap="flat" cmpd="sng" algn="ctr">
                      <a:solidFill>
                        <a:srgbClr val="E5E5E5"/>
                      </a:solidFill>
                      <a:prstDash val="solid"/>
                      <a:round/>
                      <a:headEnd type="none" w="med" len="med"/>
                      <a:tailEnd type="none" w="med" len="med"/>
                    </a:lnL>
                    <a:lnR w="9525" cap="flat" cmpd="sng" algn="ctr">
                      <a:solidFill>
                        <a:srgbClr val="E5E5E5"/>
                      </a:solidFill>
                      <a:prstDash val="solid"/>
                      <a:round/>
                      <a:headEnd type="none" w="med" len="med"/>
                      <a:tailEnd type="none" w="med" len="med"/>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FFFFF"/>
                    </a:solidFill>
                  </a:tcPr>
                </a:tc>
                <a:tc>
                  <a:txBody>
                    <a:bodyPr/>
                    <a:lstStyle/>
                    <a:p>
                      <a:pPr algn="ctr"/>
                      <a:r>
                        <a:rPr lang="ru-RU">
                          <a:effectLst/>
                        </a:rPr>
                        <a:t>0,0175 Ом</a:t>
                      </a:r>
                    </a:p>
                  </a:txBody>
                  <a:tcPr anchor="ctr">
                    <a:lnL w="9525" cap="flat" cmpd="sng" algn="ctr">
                      <a:solidFill>
                        <a:srgbClr val="E5E5E5"/>
                      </a:solidFill>
                      <a:prstDash val="solid"/>
                      <a:round/>
                      <a:headEnd type="none" w="med" len="med"/>
                      <a:tailEnd type="none" w="med" len="med"/>
                    </a:lnL>
                    <a:lnR w="9525" cap="flat" cmpd="sng" algn="ctr">
                      <a:solidFill>
                        <a:srgbClr val="E5E5E5"/>
                      </a:solidFill>
                      <a:prstDash val="solid"/>
                      <a:round/>
                      <a:headEnd type="none" w="med" len="med"/>
                      <a:tailEnd type="none" w="med" len="med"/>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FFFFF"/>
                    </a:solidFill>
                  </a:tcPr>
                </a:tc>
              </a:tr>
              <a:tr h="0">
                <a:tc>
                  <a:txBody>
                    <a:bodyPr/>
                    <a:lstStyle/>
                    <a:p>
                      <a:pPr algn="l"/>
                      <a:r>
                        <a:rPr lang="en-US">
                          <a:effectLst/>
                        </a:rPr>
                        <a:t>IRF630</a:t>
                      </a:r>
                    </a:p>
                  </a:txBody>
                  <a:tcPr anchor="ctr">
                    <a:lnL w="9525" cap="flat" cmpd="sng" algn="ctr">
                      <a:solidFill>
                        <a:srgbClr val="E5E5E5"/>
                      </a:solidFill>
                      <a:prstDash val="solid"/>
                      <a:round/>
                      <a:headEnd type="none" w="med" len="med"/>
                      <a:tailEnd type="none" w="med" len="med"/>
                    </a:lnL>
                    <a:lnR w="9525" cap="flat" cmpd="sng" algn="ctr">
                      <a:solidFill>
                        <a:srgbClr val="E5E5E5"/>
                      </a:solidFill>
                      <a:prstDash val="solid"/>
                      <a:round/>
                      <a:headEnd type="none" w="med" len="med"/>
                      <a:tailEnd type="none" w="med" len="med"/>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9F9F9"/>
                    </a:solidFill>
                  </a:tcPr>
                </a:tc>
                <a:tc>
                  <a:txBody>
                    <a:bodyPr/>
                    <a:lstStyle/>
                    <a:p>
                      <a:pPr algn="ctr"/>
                      <a:r>
                        <a:rPr lang="ru-RU">
                          <a:effectLst/>
                        </a:rPr>
                        <a:t>4 В</a:t>
                      </a:r>
                    </a:p>
                  </a:txBody>
                  <a:tcPr anchor="ctr">
                    <a:lnL w="9525" cap="flat" cmpd="sng" algn="ctr">
                      <a:solidFill>
                        <a:srgbClr val="E5E5E5"/>
                      </a:solidFill>
                      <a:prstDash val="solid"/>
                      <a:round/>
                      <a:headEnd type="none" w="med" len="med"/>
                      <a:tailEnd type="none" w="med" len="med"/>
                    </a:lnL>
                    <a:lnR w="9525" cap="flat" cmpd="sng" algn="ctr">
                      <a:solidFill>
                        <a:srgbClr val="E5E5E5"/>
                      </a:solidFill>
                      <a:prstDash val="solid"/>
                      <a:round/>
                      <a:headEnd type="none" w="med" len="med"/>
                      <a:tailEnd type="none" w="med" len="med"/>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9F9F9"/>
                    </a:solidFill>
                  </a:tcPr>
                </a:tc>
                <a:tc>
                  <a:txBody>
                    <a:bodyPr/>
                    <a:lstStyle/>
                    <a:p>
                      <a:pPr algn="ctr"/>
                      <a:r>
                        <a:rPr lang="ru-RU">
                          <a:effectLst/>
                        </a:rPr>
                        <a:t>9 А</a:t>
                      </a:r>
                    </a:p>
                  </a:txBody>
                  <a:tcPr anchor="ctr">
                    <a:lnL w="9525" cap="flat" cmpd="sng" algn="ctr">
                      <a:solidFill>
                        <a:srgbClr val="E5E5E5"/>
                      </a:solidFill>
                      <a:prstDash val="solid"/>
                      <a:round/>
                      <a:headEnd type="none" w="med" len="med"/>
                      <a:tailEnd type="none" w="med" len="med"/>
                    </a:lnL>
                    <a:lnR w="9525" cap="flat" cmpd="sng" algn="ctr">
                      <a:solidFill>
                        <a:srgbClr val="E5E5E5"/>
                      </a:solidFill>
                      <a:prstDash val="solid"/>
                      <a:round/>
                      <a:headEnd type="none" w="med" len="med"/>
                      <a:tailEnd type="none" w="med" len="med"/>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9F9F9"/>
                    </a:solidFill>
                  </a:tcPr>
                </a:tc>
                <a:tc>
                  <a:txBody>
                    <a:bodyPr/>
                    <a:lstStyle/>
                    <a:p>
                      <a:pPr algn="ctr"/>
                      <a:r>
                        <a:rPr lang="ru-RU">
                          <a:effectLst/>
                        </a:rPr>
                        <a:t>0,4 Ом</a:t>
                      </a:r>
                    </a:p>
                  </a:txBody>
                  <a:tcPr anchor="ctr">
                    <a:lnL w="9525" cap="flat" cmpd="sng" algn="ctr">
                      <a:solidFill>
                        <a:srgbClr val="E5E5E5"/>
                      </a:solidFill>
                      <a:prstDash val="solid"/>
                      <a:round/>
                      <a:headEnd type="none" w="med" len="med"/>
                      <a:tailEnd type="none" w="med" len="med"/>
                    </a:lnL>
                    <a:lnR w="9525" cap="flat" cmpd="sng" algn="ctr">
                      <a:solidFill>
                        <a:srgbClr val="E5E5E5"/>
                      </a:solidFill>
                      <a:prstDash val="solid"/>
                      <a:round/>
                      <a:headEnd type="none" w="med" len="med"/>
                      <a:tailEnd type="none" w="med" len="med"/>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9F9F9"/>
                    </a:solidFill>
                  </a:tcPr>
                </a:tc>
              </a:tr>
              <a:tr h="0">
                <a:tc>
                  <a:txBody>
                    <a:bodyPr/>
                    <a:lstStyle/>
                    <a:p>
                      <a:pPr algn="l"/>
                      <a:r>
                        <a:rPr lang="en-US">
                          <a:effectLst/>
                        </a:rPr>
                        <a:t>IRL2505</a:t>
                      </a:r>
                    </a:p>
                  </a:txBody>
                  <a:tcPr anchor="ctr">
                    <a:lnL w="9525" cap="flat" cmpd="sng" algn="ctr">
                      <a:solidFill>
                        <a:srgbClr val="E5E5E5"/>
                      </a:solidFill>
                      <a:prstDash val="solid"/>
                      <a:round/>
                      <a:headEnd type="none" w="med" len="med"/>
                      <a:tailEnd type="none" w="med" len="med"/>
                    </a:lnL>
                    <a:lnR w="9525" cap="flat" cmpd="sng" algn="ctr">
                      <a:solidFill>
                        <a:srgbClr val="E5E5E5"/>
                      </a:solidFill>
                      <a:prstDash val="solid"/>
                      <a:round/>
                      <a:headEnd type="none" w="med" len="med"/>
                      <a:tailEnd type="none" w="med" len="med"/>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FFFFF"/>
                    </a:solidFill>
                  </a:tcPr>
                </a:tc>
                <a:tc>
                  <a:txBody>
                    <a:bodyPr/>
                    <a:lstStyle/>
                    <a:p>
                      <a:pPr algn="ctr"/>
                      <a:r>
                        <a:rPr lang="ru-RU">
                          <a:effectLst/>
                        </a:rPr>
                        <a:t>2 В</a:t>
                      </a:r>
                    </a:p>
                  </a:txBody>
                  <a:tcPr anchor="ctr">
                    <a:lnL w="9525" cap="flat" cmpd="sng" algn="ctr">
                      <a:solidFill>
                        <a:srgbClr val="E5E5E5"/>
                      </a:solidFill>
                      <a:prstDash val="solid"/>
                      <a:round/>
                      <a:headEnd type="none" w="med" len="med"/>
                      <a:tailEnd type="none" w="med" len="med"/>
                    </a:lnL>
                    <a:lnR w="9525" cap="flat" cmpd="sng" algn="ctr">
                      <a:solidFill>
                        <a:srgbClr val="E5E5E5"/>
                      </a:solidFill>
                      <a:prstDash val="solid"/>
                      <a:round/>
                      <a:headEnd type="none" w="med" len="med"/>
                      <a:tailEnd type="none" w="med" len="med"/>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FFFFF"/>
                    </a:solidFill>
                  </a:tcPr>
                </a:tc>
                <a:tc>
                  <a:txBody>
                    <a:bodyPr/>
                    <a:lstStyle/>
                    <a:p>
                      <a:pPr algn="ctr"/>
                      <a:r>
                        <a:rPr lang="ru-RU">
                          <a:effectLst/>
                        </a:rPr>
                        <a:t>74 А</a:t>
                      </a:r>
                    </a:p>
                  </a:txBody>
                  <a:tcPr anchor="ctr">
                    <a:lnL w="9525" cap="flat" cmpd="sng" algn="ctr">
                      <a:solidFill>
                        <a:srgbClr val="E5E5E5"/>
                      </a:solidFill>
                      <a:prstDash val="solid"/>
                      <a:round/>
                      <a:headEnd type="none" w="med" len="med"/>
                      <a:tailEnd type="none" w="med" len="med"/>
                    </a:lnL>
                    <a:lnR w="9525" cap="flat" cmpd="sng" algn="ctr">
                      <a:solidFill>
                        <a:srgbClr val="E5E5E5"/>
                      </a:solidFill>
                      <a:prstDash val="solid"/>
                      <a:round/>
                      <a:headEnd type="none" w="med" len="med"/>
                      <a:tailEnd type="none" w="med" len="med"/>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FFFFF"/>
                    </a:solidFill>
                  </a:tcPr>
                </a:tc>
                <a:tc>
                  <a:txBody>
                    <a:bodyPr/>
                    <a:lstStyle/>
                    <a:p>
                      <a:pPr algn="ctr"/>
                      <a:r>
                        <a:rPr lang="ru-RU" dirty="0">
                          <a:effectLst/>
                        </a:rPr>
                        <a:t>0,008 Ом</a:t>
                      </a:r>
                    </a:p>
                  </a:txBody>
                  <a:tcPr anchor="ctr">
                    <a:lnL w="9525" cap="flat" cmpd="sng" algn="ctr">
                      <a:solidFill>
                        <a:srgbClr val="E5E5E5"/>
                      </a:solidFill>
                      <a:prstDash val="solid"/>
                      <a:round/>
                      <a:headEnd type="none" w="med" len="med"/>
                      <a:tailEnd type="none" w="med" len="med"/>
                    </a:lnL>
                    <a:lnR w="9525" cap="flat" cmpd="sng" algn="ctr">
                      <a:solidFill>
                        <a:srgbClr val="E5E5E5"/>
                      </a:solidFill>
                      <a:prstDash val="solid"/>
                      <a:round/>
                      <a:headEnd type="none" w="med" len="med"/>
                      <a:tailEnd type="none" w="med" len="med"/>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FFFFF"/>
                    </a:solidFill>
                  </a:tcPr>
                </a:tc>
              </a:tr>
            </a:tbl>
          </a:graphicData>
        </a:graphic>
      </p:graphicFrame>
      <p:pic>
        <p:nvPicPr>
          <p:cNvPr id="14338" name="Picture 2" descr="Простой ключ на MOSFE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9717" y="1410585"/>
            <a:ext cx="2676525" cy="30575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03067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Ключ на полевом транзисторе</a:t>
            </a:r>
          </a:p>
        </p:txBody>
      </p:sp>
      <p:pic>
        <p:nvPicPr>
          <p:cNvPr id="14340" name="Picture 4" descr="Ключ на MOSFET с двухтактным управлением"/>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967" y="1676990"/>
            <a:ext cx="3743325" cy="3648076"/>
          </a:xfrm>
          <a:prstGeom prst="rect">
            <a:avLst/>
          </a:prstGeom>
          <a:noFill/>
          <a:extLst>
            <a:ext uri="{909E8E84-426E-40DD-AFC4-6F175D3DCCD1}">
              <a14:hiddenFill xmlns:a14="http://schemas.microsoft.com/office/drawing/2010/main">
                <a:solidFill>
                  <a:srgbClr val="FFFFFF"/>
                </a:solidFill>
              </a14:hiddenFill>
            </a:ext>
          </a:extLst>
        </p:spPr>
      </p:pic>
      <p:pic>
        <p:nvPicPr>
          <p:cNvPr id="15362" name="Picture 2" descr="Драйвер MOSFE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2513" y="1676990"/>
            <a:ext cx="7343775" cy="34861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8496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IGBT</a:t>
            </a:r>
            <a:br>
              <a:rPr lang="en-US" dirty="0"/>
            </a:br>
            <a:endParaRPr lang="ru-RU" dirty="0"/>
          </a:p>
        </p:txBody>
      </p:sp>
      <p:pic>
        <p:nvPicPr>
          <p:cNvPr id="1638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61341" y="1917889"/>
            <a:ext cx="7305675" cy="3638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508378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56746" y="0"/>
            <a:ext cx="8596668" cy="1320800"/>
          </a:xfrm>
        </p:spPr>
        <p:txBody>
          <a:bodyPr/>
          <a:lstStyle/>
          <a:p>
            <a:pPr fontAlgn="base"/>
            <a:r>
              <a:rPr lang="ru-RU" b="1" dirty="0"/>
              <a:t>Силовые ключи на полевых транзисторах</a:t>
            </a:r>
          </a:p>
        </p:txBody>
      </p:sp>
      <p:pic>
        <p:nvPicPr>
          <p:cNvPr id="1126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12580" y="2817502"/>
            <a:ext cx="10036064" cy="44732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68" name="Picture 4" descr="КП707 характеристики, Ключ на полевом транзисторе, tranzistor"/>
          <p:cNvPicPr>
            <a:picLocks noChangeAspect="1" noChangeArrowheads="1"/>
          </p:cNvPicPr>
          <p:nvPr/>
        </p:nvPicPr>
        <p:blipFill rotWithShape="1">
          <a:blip r:embed="rId3">
            <a:extLst>
              <a:ext uri="{28A0092B-C50C-407E-A947-70E740481C1C}">
                <a14:useLocalDpi xmlns:a14="http://schemas.microsoft.com/office/drawing/2010/main" val="0"/>
              </a:ext>
            </a:extLst>
          </a:blip>
          <a:srcRect b="7457"/>
          <a:stretch/>
        </p:blipFill>
        <p:spPr bwMode="auto">
          <a:xfrm>
            <a:off x="97105" y="542503"/>
            <a:ext cx="6657975" cy="40459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69497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Управление нагрузкой переменного тока</a:t>
            </a:r>
            <a:br>
              <a:rPr lang="ru-RU" dirty="0"/>
            </a:br>
            <a:endParaRPr lang="ru-RU" dirty="0"/>
          </a:p>
        </p:txBody>
      </p:sp>
      <p:sp>
        <p:nvSpPr>
          <p:cNvPr id="3" name="Объект 2"/>
          <p:cNvSpPr>
            <a:spLocks noGrp="1"/>
          </p:cNvSpPr>
          <p:nvPr>
            <p:ph idx="1"/>
          </p:nvPr>
        </p:nvSpPr>
        <p:spPr/>
        <p:txBody>
          <a:bodyPr/>
          <a:lstStyle/>
          <a:p>
            <a:r>
              <a:rPr lang="ru-RU" dirty="0" err="1"/>
              <a:t>Симисторный</a:t>
            </a:r>
            <a:r>
              <a:rPr lang="ru-RU" dirty="0"/>
              <a:t> ключ</a:t>
            </a:r>
          </a:p>
          <a:p>
            <a:endParaRPr lang="ru-RU" dirty="0"/>
          </a:p>
        </p:txBody>
      </p:sp>
      <p:pic>
        <p:nvPicPr>
          <p:cNvPr id="17410" name="Picture 2" descr="Управление через симистор"/>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23725" y="2739335"/>
            <a:ext cx="6800850" cy="34099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53486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Управление индуктивной нагрузкой</a:t>
            </a:r>
            <a:br>
              <a:rPr lang="ru-RU" dirty="0"/>
            </a:br>
            <a:endParaRPr lang="ru-RU" dirty="0"/>
          </a:p>
        </p:txBody>
      </p:sp>
      <p:pic>
        <p:nvPicPr>
          <p:cNvPr id="1843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32694" y="2424906"/>
            <a:ext cx="7486650" cy="3352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403826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Электромагнитные реле</a:t>
            </a:r>
            <a:br>
              <a:rPr lang="ru-RU" dirty="0"/>
            </a:br>
            <a:endParaRPr lang="ru-RU" dirty="0"/>
          </a:p>
        </p:txBody>
      </p:sp>
      <p:sp>
        <p:nvSpPr>
          <p:cNvPr id="3" name="Объект 2"/>
          <p:cNvSpPr>
            <a:spLocks noGrp="1"/>
          </p:cNvSpPr>
          <p:nvPr>
            <p:ph idx="1"/>
          </p:nvPr>
        </p:nvSpPr>
        <p:spPr>
          <a:xfrm>
            <a:off x="677334" y="1424199"/>
            <a:ext cx="8596668" cy="4617164"/>
          </a:xfrm>
        </p:spPr>
        <p:txBody>
          <a:bodyPr>
            <a:normAutofit lnSpcReduction="10000"/>
          </a:bodyPr>
          <a:lstStyle/>
          <a:p>
            <a:r>
              <a:rPr lang="ru-RU" dirty="0"/>
              <a:t>С точки зрения микроконтроллера, реле </a:t>
            </a:r>
            <a:r>
              <a:rPr lang="ru-RU" dirty="0" smtClean="0"/>
              <a:t>является мощной индуктивной нагрузкой. </a:t>
            </a:r>
            <a:r>
              <a:rPr lang="ru-RU" dirty="0"/>
              <a:t>Поэтому для включения или выключения реле нужно использовать, например, транзисторный ключ. Схема подключения и также улучшение этой схемы было рассмотрено ранее.</a:t>
            </a:r>
          </a:p>
          <a:p>
            <a:r>
              <a:rPr lang="ru-RU" dirty="0"/>
              <a:t>Реле подкупают своей простотой и эффективностью. Например, реле HLS8-22F-5VDC — управляется напряжением 5 В и способно коммутировать нагрузку, </a:t>
            </a:r>
            <a:r>
              <a:rPr lang="ru-RU" dirty="0" err="1"/>
              <a:t>подтребляющую</a:t>
            </a:r>
            <a:r>
              <a:rPr lang="ru-RU" dirty="0"/>
              <a:t> ток до 15 А</a:t>
            </a:r>
            <a:r>
              <a:rPr lang="ru-RU" dirty="0" smtClean="0"/>
              <a:t>.</a:t>
            </a:r>
          </a:p>
          <a:p>
            <a:endParaRPr lang="ru-RU" dirty="0" smtClean="0"/>
          </a:p>
          <a:p>
            <a:r>
              <a:rPr lang="ru-RU" b="1" dirty="0" err="1" smtClean="0"/>
              <a:t>Нетостатки</a:t>
            </a:r>
            <a:endParaRPr lang="ru-RU" b="1" dirty="0" smtClean="0"/>
          </a:p>
          <a:p>
            <a:r>
              <a:rPr lang="ru-RU" dirty="0"/>
              <a:t>это механический прибор и контакты могу загрязниться или даже привариться друг к другу,</a:t>
            </a:r>
          </a:p>
          <a:p>
            <a:r>
              <a:rPr lang="ru-RU" dirty="0"/>
              <a:t>меньшая скорость переключения,</a:t>
            </a:r>
          </a:p>
          <a:p>
            <a:r>
              <a:rPr lang="ru-RU" dirty="0"/>
              <a:t>сравнительно большие токи для переключения,</a:t>
            </a:r>
          </a:p>
          <a:p>
            <a:r>
              <a:rPr lang="ru-RU" dirty="0"/>
              <a:t>контакты щёлкают.</a:t>
            </a:r>
          </a:p>
          <a:p>
            <a:endParaRPr lang="ru-RU" dirty="0"/>
          </a:p>
          <a:p>
            <a:endParaRPr lang="ru-RU" dirty="0"/>
          </a:p>
        </p:txBody>
      </p:sp>
    </p:spTree>
    <p:extLst>
      <p:ext uri="{BB962C8B-B14F-4D97-AF65-F5344CB8AC3E}">
        <p14:creationId xmlns:p14="http://schemas.microsoft.com/office/powerpoint/2010/main" val="35543186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Управление двигателем</a:t>
            </a:r>
            <a:endParaRPr lang="ru-RU" dirty="0"/>
          </a:p>
        </p:txBody>
      </p:sp>
      <p:sp>
        <p:nvSpPr>
          <p:cNvPr id="3" name="Объект 2"/>
          <p:cNvSpPr>
            <a:spLocks noGrp="1"/>
          </p:cNvSpPr>
          <p:nvPr>
            <p:ph idx="1"/>
          </p:nvPr>
        </p:nvSpPr>
        <p:spPr/>
        <p:txBody>
          <a:bodyPr/>
          <a:lstStyle/>
          <a:p>
            <a:endParaRPr lang="ru-RU"/>
          </a:p>
        </p:txBody>
      </p:sp>
      <p:pic>
        <p:nvPicPr>
          <p:cNvPr id="3074" name="Picture 2" descr="D:\! ТОЭ\Преподаватель\МПС\STM\Лекции\10_Пример проектирования\Схема курсовой_двигатель.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5004" y="1421208"/>
            <a:ext cx="9084664" cy="54367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54895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Управление двигателем</a:t>
            </a:r>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071759" y="2160588"/>
            <a:ext cx="5808520" cy="38814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292801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Анализ технического задания</a:t>
            </a:r>
          </a:p>
        </p:txBody>
      </p:sp>
      <p:sp>
        <p:nvSpPr>
          <p:cNvPr id="3" name="Объект 2"/>
          <p:cNvSpPr>
            <a:spLocks noGrp="1"/>
          </p:cNvSpPr>
          <p:nvPr>
            <p:ph idx="1"/>
          </p:nvPr>
        </p:nvSpPr>
        <p:spPr/>
        <p:txBody>
          <a:bodyPr/>
          <a:lstStyle/>
          <a:p>
            <a:r>
              <a:rPr lang="ru-RU" dirty="0"/>
              <a:t>1 Вводные данные.</a:t>
            </a:r>
          </a:p>
          <a:p>
            <a:r>
              <a:rPr lang="ru-RU" dirty="0"/>
              <a:t>1.1 Наименование КП.</a:t>
            </a:r>
          </a:p>
          <a:p>
            <a:r>
              <a:rPr lang="ru-RU" dirty="0"/>
              <a:t>1.2 Срок выполнения КП.</a:t>
            </a:r>
          </a:p>
          <a:p>
            <a:endParaRPr lang="ru-RU" dirty="0"/>
          </a:p>
        </p:txBody>
      </p:sp>
    </p:spTree>
    <p:extLst>
      <p:ext uri="{BB962C8B-B14F-4D97-AF65-F5344CB8AC3E}">
        <p14:creationId xmlns:p14="http://schemas.microsoft.com/office/powerpoint/2010/main" val="41173674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Управление двигателем</a:t>
            </a:r>
            <a:br>
              <a:rPr lang="ru-RU" dirty="0" smtClean="0"/>
            </a:br>
            <a:endParaRPr lang="ru-RU" dirty="0"/>
          </a:p>
        </p:txBody>
      </p:sp>
      <p:pic>
        <p:nvPicPr>
          <p:cNvPr id="2053" name="Picture 5"/>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908119" y="1844998"/>
            <a:ext cx="6175824" cy="47759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601251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dirty="0" smtClean="0"/>
              <a:t>Управление двигателем</a:t>
            </a:r>
            <a:endParaRPr lang="ru-RU" dirty="0"/>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316197" y="2160588"/>
            <a:ext cx="8143392" cy="43182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236926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Управление двигателем</a:t>
            </a:r>
            <a:endParaRPr lang="ru-RU" dirty="0"/>
          </a:p>
        </p:txBody>
      </p:sp>
      <p:pic>
        <p:nvPicPr>
          <p:cNvPr id="4100" name="Picture 4"/>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333592" y="1922440"/>
            <a:ext cx="9186054" cy="41949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571774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pt-BR" b="1" dirty="0"/>
              <a:t>EM-12A PWM DC-MOTOR CONTROL UNIT 24V 8A 200W</a:t>
            </a:r>
            <a:br>
              <a:rPr lang="pt-BR" b="1" dirty="0"/>
            </a:br>
            <a:endParaRPr lang="ru-RU" dirty="0"/>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14313" y="2416280"/>
            <a:ext cx="4286250" cy="3352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descr="EM-12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0987" y="1182567"/>
            <a:ext cx="4899504" cy="45293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4351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Датчик Холла</a:t>
            </a:r>
            <a:endParaRPr lang="ru-RU" dirty="0"/>
          </a:p>
        </p:txBody>
      </p:sp>
      <p:sp>
        <p:nvSpPr>
          <p:cNvPr id="3" name="Объект 2"/>
          <p:cNvSpPr>
            <a:spLocks noGrp="1"/>
          </p:cNvSpPr>
          <p:nvPr>
            <p:ph idx="1"/>
          </p:nvPr>
        </p:nvSpPr>
        <p:spPr/>
        <p:txBody>
          <a:bodyPr/>
          <a:lstStyle/>
          <a:p>
            <a:endParaRPr lang="ru-RU" dirty="0"/>
          </a:p>
        </p:txBody>
      </p:sp>
      <p:pic>
        <p:nvPicPr>
          <p:cNvPr id="6146" name="Picture 2" descr="Похожее изображени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8729" y="1889307"/>
            <a:ext cx="3810000" cy="2324101"/>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Картинки по запросу датчик холла"/>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91716" y="1765286"/>
            <a:ext cx="6448425" cy="27336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83357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Датчик </a:t>
            </a:r>
            <a:r>
              <a:rPr lang="ru-RU" dirty="0" smtClean="0"/>
              <a:t>Холла</a:t>
            </a:r>
            <a:br>
              <a:rPr lang="ru-RU" dirty="0" smtClean="0"/>
            </a:br>
            <a:r>
              <a:rPr lang="en-US" dirty="0"/>
              <a:t>DRV5023 Digital-Switch Hall Effect Sensor</a:t>
            </a:r>
            <a:endParaRPr lang="ru-RU" dirty="0"/>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22587" y="1989662"/>
            <a:ext cx="11045435" cy="28106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Прямоугольник 3"/>
          <p:cNvSpPr/>
          <p:nvPr/>
        </p:nvSpPr>
        <p:spPr>
          <a:xfrm>
            <a:off x="1003540" y="4770255"/>
            <a:ext cx="6096000" cy="1200329"/>
          </a:xfrm>
          <a:prstGeom prst="rect">
            <a:avLst/>
          </a:prstGeom>
        </p:spPr>
        <p:txBody>
          <a:bodyPr>
            <a:spAutoFit/>
          </a:bodyPr>
          <a:lstStyle/>
          <a:p>
            <a:r>
              <a:rPr lang="en-US" dirty="0"/>
              <a:t>Multiple Sensitivity Options (BOP / BRP): </a:t>
            </a:r>
            <a:endParaRPr lang="ru-RU" dirty="0" smtClean="0"/>
          </a:p>
          <a:p>
            <a:r>
              <a:rPr lang="en-US" dirty="0" smtClean="0"/>
              <a:t>– </a:t>
            </a:r>
            <a:r>
              <a:rPr lang="en-US" dirty="0"/>
              <a:t>3.5 / 2 </a:t>
            </a:r>
            <a:r>
              <a:rPr lang="en-US" dirty="0" err="1"/>
              <a:t>mT</a:t>
            </a:r>
            <a:r>
              <a:rPr lang="en-US" dirty="0"/>
              <a:t> </a:t>
            </a:r>
            <a:endParaRPr lang="ru-RU" dirty="0"/>
          </a:p>
          <a:p>
            <a:r>
              <a:rPr lang="en-US" dirty="0" smtClean="0"/>
              <a:t>– </a:t>
            </a:r>
            <a:r>
              <a:rPr lang="en-US" dirty="0"/>
              <a:t>6.9 / 3.2 </a:t>
            </a:r>
            <a:r>
              <a:rPr lang="en-US" dirty="0" err="1"/>
              <a:t>mT</a:t>
            </a:r>
            <a:r>
              <a:rPr lang="en-US" dirty="0"/>
              <a:t> </a:t>
            </a:r>
            <a:endParaRPr lang="ru-RU" dirty="0" smtClean="0"/>
          </a:p>
          <a:p>
            <a:r>
              <a:rPr lang="en-US" dirty="0" smtClean="0"/>
              <a:t>– </a:t>
            </a:r>
            <a:r>
              <a:rPr lang="en-US" dirty="0"/>
              <a:t>14.5 / 6 </a:t>
            </a:r>
            <a:r>
              <a:rPr lang="en-US" dirty="0" err="1"/>
              <a:t>mT</a:t>
            </a:r>
            <a:r>
              <a:rPr lang="en-US" dirty="0"/>
              <a:t> </a:t>
            </a:r>
          </a:p>
        </p:txBody>
      </p:sp>
    </p:spTree>
    <p:extLst>
      <p:ext uri="{BB962C8B-B14F-4D97-AF65-F5344CB8AC3E}">
        <p14:creationId xmlns:p14="http://schemas.microsoft.com/office/powerpoint/2010/main" val="2068011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4201" y="100642"/>
            <a:ext cx="8596668" cy="1320800"/>
          </a:xfrm>
        </p:spPr>
        <p:txBody>
          <a:bodyPr>
            <a:normAutofit fontScale="90000"/>
          </a:bodyPr>
          <a:lstStyle/>
          <a:p>
            <a:r>
              <a:rPr lang="ru-RU" dirty="0" smtClean="0"/>
              <a:t>Датчик </a:t>
            </a:r>
            <a:r>
              <a:rPr lang="ru-RU" dirty="0" smtClean="0"/>
              <a:t>Холла</a:t>
            </a:r>
            <a:br>
              <a:rPr lang="ru-RU" dirty="0" smtClean="0"/>
            </a:br>
            <a:r>
              <a:rPr lang="en-US" dirty="0"/>
              <a:t>DRV5023 Digital-Switch Hall Effect Sensor</a:t>
            </a:r>
            <a:endParaRPr lang="ru-RU" dirty="0"/>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937261" y="1138687"/>
            <a:ext cx="4622877" cy="43045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4286" y="5443268"/>
            <a:ext cx="12091951" cy="14147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9341092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Управляемые клапаны</a:t>
            </a:r>
            <a:endParaRPr lang="ru-RU" dirty="0"/>
          </a:p>
        </p:txBody>
      </p:sp>
      <p:sp>
        <p:nvSpPr>
          <p:cNvPr id="3" name="Объект 2"/>
          <p:cNvSpPr>
            <a:spLocks noGrp="1"/>
          </p:cNvSpPr>
          <p:nvPr>
            <p:ph idx="1"/>
          </p:nvPr>
        </p:nvSpPr>
        <p:spPr/>
        <p:txBody>
          <a:bodyPr/>
          <a:lstStyle/>
          <a:p>
            <a:endParaRPr lang="ru-RU" dirty="0"/>
          </a:p>
        </p:txBody>
      </p:sp>
      <p:pic>
        <p:nvPicPr>
          <p:cNvPr id="7170" name="Picture 2" descr="D:\! ТОЭ\Преподаватель\МПС\STM\Лекции\10_Пример проектирования\Схема курсовой_упр кл..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3260" y="1958196"/>
            <a:ext cx="8101999" cy="48487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33489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Клапан </a:t>
            </a:r>
            <a:r>
              <a:rPr lang="ru-RU" dirty="0" err="1"/>
              <a:t>соленоидный</a:t>
            </a:r>
            <a:r>
              <a:rPr lang="ru-RU" dirty="0"/>
              <a:t> электромагнитный латунный муфтовый</a:t>
            </a:r>
            <a:br>
              <a:rPr lang="ru-RU" dirty="0"/>
            </a:br>
            <a:endParaRPr lang="ru-RU" dirty="0"/>
          </a:p>
        </p:txBody>
      </p:sp>
      <p:pic>
        <p:nvPicPr>
          <p:cNvPr id="717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03802" y="2006840"/>
            <a:ext cx="3671839" cy="38814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Прямоугольник 3"/>
          <p:cNvSpPr/>
          <p:nvPr/>
        </p:nvSpPr>
        <p:spPr>
          <a:xfrm>
            <a:off x="5224757" y="2413337"/>
            <a:ext cx="6096000" cy="2031325"/>
          </a:xfrm>
          <a:prstGeom prst="rect">
            <a:avLst/>
          </a:prstGeom>
        </p:spPr>
        <p:txBody>
          <a:bodyPr>
            <a:spAutoFit/>
          </a:bodyPr>
          <a:lstStyle/>
          <a:p>
            <a:r>
              <a:rPr lang="ru-RU" dirty="0"/>
              <a:t>Описание</a:t>
            </a:r>
          </a:p>
          <a:p>
            <a:r>
              <a:rPr lang="ru-RU" dirty="0"/>
              <a:t>Диаметры: от 15 по 50</a:t>
            </a:r>
          </a:p>
          <a:p>
            <a:r>
              <a:rPr lang="ru-RU" dirty="0"/>
              <a:t>Нормально-закрытый / Нормально-открытый</a:t>
            </a:r>
          </a:p>
          <a:p>
            <a:r>
              <a:rPr lang="ru-RU" dirty="0"/>
              <a:t>Давление: Ру16</a:t>
            </a:r>
          </a:p>
          <a:p>
            <a:r>
              <a:rPr lang="ru-RU" dirty="0" err="1"/>
              <a:t>Степель</a:t>
            </a:r>
            <a:r>
              <a:rPr lang="ru-RU" dirty="0"/>
              <a:t> защиты: IP 65</a:t>
            </a:r>
          </a:p>
          <a:p>
            <a:r>
              <a:rPr lang="ru-RU" dirty="0"/>
              <a:t>Напряжение: 220-230В 50Гц   /  24В</a:t>
            </a:r>
          </a:p>
          <a:p>
            <a:r>
              <a:rPr lang="ru-RU" dirty="0"/>
              <a:t>Температуры среды: от -10С до + 130С</a:t>
            </a:r>
          </a:p>
        </p:txBody>
      </p:sp>
    </p:spTree>
    <p:extLst>
      <p:ext uri="{BB962C8B-B14F-4D97-AF65-F5344CB8AC3E}">
        <p14:creationId xmlns:p14="http://schemas.microsoft.com/office/powerpoint/2010/main" val="17703277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1812" y="480127"/>
            <a:ext cx="9850404" cy="1320800"/>
          </a:xfrm>
        </p:spPr>
        <p:txBody>
          <a:bodyPr>
            <a:normAutofit fontScale="90000"/>
          </a:bodyPr>
          <a:lstStyle/>
          <a:p>
            <a:r>
              <a:rPr lang="ru-RU" dirty="0" err="1"/>
              <a:t>Соленоидный</a:t>
            </a:r>
            <a:r>
              <a:rPr lang="ru-RU" dirty="0"/>
              <a:t> клапан (клапан </a:t>
            </a:r>
            <a:r>
              <a:rPr lang="ru-RU" dirty="0" smtClean="0"/>
              <a:t>электромагнитный</a:t>
            </a:r>
            <a:r>
              <a:rPr lang="ru-RU" dirty="0"/>
              <a:t>) 2W21</a:t>
            </a:r>
            <a:br>
              <a:rPr lang="ru-RU" dirty="0"/>
            </a:br>
            <a:endParaRPr lang="ru-RU" dirty="0"/>
          </a:p>
        </p:txBody>
      </p:sp>
      <p:pic>
        <p:nvPicPr>
          <p:cNvPr id="921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11444" y="2484669"/>
            <a:ext cx="2670027" cy="32040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7" name="Таблица 6"/>
          <p:cNvGraphicFramePr>
            <a:graphicFrameLocks noGrp="1"/>
          </p:cNvGraphicFramePr>
          <p:nvPr>
            <p:extLst>
              <p:ext uri="{D42A27DB-BD31-4B8C-83A1-F6EECF244321}">
                <p14:modId xmlns:p14="http://schemas.microsoft.com/office/powerpoint/2010/main" val="3987111194"/>
              </p:ext>
            </p:extLst>
          </p:nvPr>
        </p:nvGraphicFramePr>
        <p:xfrm>
          <a:off x="3545770" y="2160587"/>
          <a:ext cx="5509218" cy="265729"/>
        </p:xfrm>
        <a:graphic>
          <a:graphicData uri="http://schemas.openxmlformats.org/drawingml/2006/table">
            <a:tbl>
              <a:tblPr/>
              <a:tblGrid>
                <a:gridCol w="3672812"/>
                <a:gridCol w="1836406"/>
              </a:tblGrid>
              <a:tr h="265729">
                <a:tc>
                  <a:txBody>
                    <a:bodyPr/>
                    <a:lstStyle/>
                    <a:p>
                      <a:pPr fontAlgn="ctr"/>
                      <a:r>
                        <a:rPr lang="ru-RU" sz="800">
                          <a:solidFill>
                            <a:srgbClr val="FFFFFF"/>
                          </a:solidFill>
                          <a:effectLst/>
                        </a:rPr>
                        <a:t>араметр </a:t>
                      </a:r>
                    </a:p>
                  </a:txBody>
                  <a:tcPr marL="42504" marR="42504" marT="63756" marB="63756" anchor="ctr">
                    <a:lnL>
                      <a:noFill/>
                    </a:lnL>
                    <a:lnR>
                      <a:noFill/>
                    </a:lnR>
                    <a:lnT>
                      <a:noFill/>
                    </a:lnT>
                    <a:lnB>
                      <a:noFill/>
                    </a:lnB>
                    <a:solidFill>
                      <a:srgbClr val="FFFFFF"/>
                    </a:solidFill>
                  </a:tcPr>
                </a:tc>
                <a:tc>
                  <a:txBody>
                    <a:bodyPr/>
                    <a:lstStyle/>
                    <a:p>
                      <a:pPr fontAlgn="ctr"/>
                      <a:r>
                        <a:rPr lang="ru-RU" sz="800" dirty="0">
                          <a:solidFill>
                            <a:srgbClr val="FFFFFF"/>
                          </a:solidFill>
                          <a:effectLst/>
                        </a:rPr>
                        <a:t>Значение </a:t>
                      </a:r>
                    </a:p>
                  </a:txBody>
                  <a:tcPr marL="42504" marR="42504" marT="63756" marB="63756" anchor="ctr">
                    <a:lnL>
                      <a:noFill/>
                    </a:lnL>
                    <a:lnR>
                      <a:noFill/>
                    </a:lnR>
                    <a:lnT>
                      <a:noFill/>
                    </a:lnT>
                    <a:lnB>
                      <a:noFill/>
                    </a:lnB>
                    <a:solidFill>
                      <a:srgbClr val="FFFFFF"/>
                    </a:solidFill>
                  </a:tcPr>
                </a:tc>
              </a:tr>
            </a:tbl>
          </a:graphicData>
        </a:graphic>
      </p:graphicFrame>
      <p:graphicFrame>
        <p:nvGraphicFramePr>
          <p:cNvPr id="9" name="Таблица 8"/>
          <p:cNvGraphicFramePr>
            <a:graphicFrameLocks noGrp="1"/>
          </p:cNvGraphicFramePr>
          <p:nvPr>
            <p:extLst>
              <p:ext uri="{D42A27DB-BD31-4B8C-83A1-F6EECF244321}">
                <p14:modId xmlns:p14="http://schemas.microsoft.com/office/powerpoint/2010/main" val="1894926354"/>
              </p:ext>
            </p:extLst>
          </p:nvPr>
        </p:nvGraphicFramePr>
        <p:xfrm>
          <a:off x="5243060" y="1934150"/>
          <a:ext cx="6555129" cy="4770024"/>
        </p:xfrm>
        <a:graphic>
          <a:graphicData uri="http://schemas.openxmlformats.org/drawingml/2006/table">
            <a:tbl>
              <a:tblPr>
                <a:tableStyleId>{5C22544A-7EE6-4342-B048-85BDC9FD1C3A}</a:tableStyleId>
              </a:tblPr>
              <a:tblGrid>
                <a:gridCol w="2185043"/>
                <a:gridCol w="1715897"/>
                <a:gridCol w="2654189"/>
              </a:tblGrid>
              <a:tr h="538112">
                <a:tc gridSpan="2">
                  <a:txBody>
                    <a:bodyPr/>
                    <a:lstStyle/>
                    <a:p>
                      <a:pPr fontAlgn="ctr">
                        <a:lnSpc>
                          <a:spcPct val="115000"/>
                        </a:lnSpc>
                        <a:spcAft>
                          <a:spcPts val="0"/>
                        </a:spcAft>
                      </a:pPr>
                      <a:r>
                        <a:rPr lang="ru-RU" sz="1600" kern="1200" dirty="0">
                          <a:effectLst/>
                        </a:rPr>
                        <a:t>Рабочая среда</a:t>
                      </a:r>
                      <a:endParaRPr lang="ru-RU" sz="1600" dirty="0">
                        <a:effectLst/>
                        <a:latin typeface="Times New Roman"/>
                        <a:ea typeface="Calibri"/>
                      </a:endParaRPr>
                    </a:p>
                  </a:txBody>
                  <a:tcPr marL="38601" marR="38601" marT="31111" marB="31111" anchor="ctr"/>
                </a:tc>
                <a:tc hMerge="1">
                  <a:txBody>
                    <a:bodyPr/>
                    <a:lstStyle/>
                    <a:p>
                      <a:endParaRPr lang="ru-RU"/>
                    </a:p>
                  </a:txBody>
                  <a:tcPr/>
                </a:tc>
                <a:tc>
                  <a:txBody>
                    <a:bodyPr/>
                    <a:lstStyle/>
                    <a:p>
                      <a:pPr algn="ctr" fontAlgn="ctr">
                        <a:lnSpc>
                          <a:spcPct val="115000"/>
                        </a:lnSpc>
                        <a:spcAft>
                          <a:spcPts val="0"/>
                        </a:spcAft>
                      </a:pPr>
                      <a:r>
                        <a:rPr lang="ru-RU" sz="1600" kern="1200">
                          <a:effectLst/>
                        </a:rPr>
                        <a:t>Вода, горячая вода, воздух, инертные газы, масла, спирт</a:t>
                      </a:r>
                      <a:endParaRPr lang="ru-RU" sz="1600">
                        <a:effectLst/>
                        <a:latin typeface="Times New Roman"/>
                        <a:ea typeface="Calibri"/>
                      </a:endParaRPr>
                    </a:p>
                  </a:txBody>
                  <a:tcPr marL="38601" marR="38601" marT="31111" marB="31111" anchor="ctr"/>
                </a:tc>
              </a:tr>
              <a:tr h="420004">
                <a:tc rowSpan="2">
                  <a:txBody>
                    <a:bodyPr/>
                    <a:lstStyle/>
                    <a:p>
                      <a:pPr fontAlgn="ctr">
                        <a:lnSpc>
                          <a:spcPct val="115000"/>
                        </a:lnSpc>
                        <a:spcAft>
                          <a:spcPts val="0"/>
                        </a:spcAft>
                      </a:pPr>
                      <a:r>
                        <a:rPr lang="ru-RU" sz="1600" kern="1200">
                          <a:effectLst/>
                        </a:rPr>
                        <a:t>Материал</a:t>
                      </a:r>
                      <a:endParaRPr lang="ru-RU" sz="1600">
                        <a:effectLst/>
                        <a:latin typeface="Times New Roman"/>
                        <a:ea typeface="Calibri"/>
                      </a:endParaRPr>
                    </a:p>
                  </a:txBody>
                  <a:tcPr marL="38601" marR="38601" marT="31111" marB="31111" anchor="ctr"/>
                </a:tc>
                <a:tc>
                  <a:txBody>
                    <a:bodyPr/>
                    <a:lstStyle/>
                    <a:p>
                      <a:pPr fontAlgn="ctr">
                        <a:lnSpc>
                          <a:spcPct val="115000"/>
                        </a:lnSpc>
                        <a:spcAft>
                          <a:spcPts val="0"/>
                        </a:spcAft>
                      </a:pPr>
                      <a:r>
                        <a:rPr lang="ru-RU" sz="1600" kern="1200" dirty="0">
                          <a:effectLst/>
                        </a:rPr>
                        <a:t>Корпуса</a:t>
                      </a:r>
                      <a:endParaRPr lang="ru-RU" sz="1600" dirty="0">
                        <a:effectLst/>
                        <a:latin typeface="Times New Roman"/>
                        <a:ea typeface="Calibri"/>
                      </a:endParaRPr>
                    </a:p>
                  </a:txBody>
                  <a:tcPr marL="38601" marR="38601" marT="31111" marB="31111" anchor="ctr"/>
                </a:tc>
                <a:tc>
                  <a:txBody>
                    <a:bodyPr/>
                    <a:lstStyle/>
                    <a:p>
                      <a:pPr algn="ctr" fontAlgn="ctr">
                        <a:lnSpc>
                          <a:spcPct val="115000"/>
                        </a:lnSpc>
                        <a:spcAft>
                          <a:spcPts val="0"/>
                        </a:spcAft>
                      </a:pPr>
                      <a:r>
                        <a:rPr lang="ru-RU" sz="1600" kern="1200">
                          <a:effectLst/>
                        </a:rPr>
                        <a:t>Латунь, нержавеющая сталь </a:t>
                      </a:r>
                      <a:endParaRPr lang="ru-RU" sz="1600">
                        <a:effectLst/>
                        <a:latin typeface="Times New Roman"/>
                        <a:ea typeface="Calibri"/>
                      </a:endParaRPr>
                    </a:p>
                  </a:txBody>
                  <a:tcPr marL="38601" marR="38601" marT="31111" marB="31111" anchor="ctr"/>
                </a:tc>
              </a:tr>
              <a:tr h="246587">
                <a:tc vMerge="1">
                  <a:txBody>
                    <a:bodyPr/>
                    <a:lstStyle/>
                    <a:p>
                      <a:endParaRPr lang="ru-RU"/>
                    </a:p>
                  </a:txBody>
                  <a:tcPr/>
                </a:tc>
                <a:tc>
                  <a:txBody>
                    <a:bodyPr/>
                    <a:lstStyle/>
                    <a:p>
                      <a:pPr fontAlgn="ctr">
                        <a:lnSpc>
                          <a:spcPts val="1595"/>
                        </a:lnSpc>
                        <a:spcAft>
                          <a:spcPts val="0"/>
                        </a:spcAft>
                      </a:pPr>
                      <a:r>
                        <a:rPr lang="ru-RU" sz="1600" kern="1200">
                          <a:effectLst/>
                        </a:rPr>
                        <a:t>Уплотнения</a:t>
                      </a:r>
                      <a:endParaRPr lang="ru-RU" sz="1600">
                        <a:effectLst/>
                        <a:latin typeface="Times New Roman"/>
                        <a:ea typeface="Calibri"/>
                      </a:endParaRPr>
                    </a:p>
                  </a:txBody>
                  <a:tcPr marL="38601" marR="38601" marT="31111" marB="31111" anchor="ctr"/>
                </a:tc>
                <a:tc>
                  <a:txBody>
                    <a:bodyPr/>
                    <a:lstStyle/>
                    <a:p>
                      <a:pPr algn="ctr" fontAlgn="ctr">
                        <a:lnSpc>
                          <a:spcPts val="1595"/>
                        </a:lnSpc>
                        <a:spcAft>
                          <a:spcPts val="0"/>
                        </a:spcAft>
                      </a:pPr>
                      <a:r>
                        <a:rPr lang="en-US" sz="1600" kern="1200">
                          <a:effectLst/>
                        </a:rPr>
                        <a:t>VITON, EPDM</a:t>
                      </a:r>
                      <a:endParaRPr lang="ru-RU" sz="1600">
                        <a:effectLst/>
                        <a:latin typeface="Times New Roman"/>
                        <a:ea typeface="Calibri"/>
                      </a:endParaRPr>
                    </a:p>
                  </a:txBody>
                  <a:tcPr marL="38601" marR="38601" marT="31111" marB="31111" anchor="ctr"/>
                </a:tc>
              </a:tr>
              <a:tr h="246587">
                <a:tc gridSpan="2">
                  <a:txBody>
                    <a:bodyPr/>
                    <a:lstStyle/>
                    <a:p>
                      <a:pPr fontAlgn="ctr">
                        <a:lnSpc>
                          <a:spcPts val="1595"/>
                        </a:lnSpc>
                        <a:spcAft>
                          <a:spcPts val="0"/>
                        </a:spcAft>
                      </a:pPr>
                      <a:r>
                        <a:rPr lang="ru-RU" sz="1600" kern="1200">
                          <a:effectLst/>
                        </a:rPr>
                        <a:t>Температура рабочей среды</a:t>
                      </a:r>
                      <a:endParaRPr lang="ru-RU" sz="1600">
                        <a:effectLst/>
                        <a:latin typeface="Times New Roman"/>
                        <a:ea typeface="Calibri"/>
                      </a:endParaRPr>
                    </a:p>
                  </a:txBody>
                  <a:tcPr marL="38601" marR="38601" marT="31111" marB="31111" anchor="ctr"/>
                </a:tc>
                <a:tc hMerge="1">
                  <a:txBody>
                    <a:bodyPr/>
                    <a:lstStyle/>
                    <a:p>
                      <a:endParaRPr lang="ru-RU"/>
                    </a:p>
                  </a:txBody>
                  <a:tcPr/>
                </a:tc>
                <a:tc>
                  <a:txBody>
                    <a:bodyPr/>
                    <a:lstStyle/>
                    <a:p>
                      <a:pPr algn="ctr" fontAlgn="ctr">
                        <a:lnSpc>
                          <a:spcPts val="1595"/>
                        </a:lnSpc>
                        <a:spcAft>
                          <a:spcPts val="0"/>
                        </a:spcAft>
                      </a:pPr>
                      <a:r>
                        <a:rPr lang="ru-RU" sz="1600" kern="1200">
                          <a:effectLst/>
                        </a:rPr>
                        <a:t>−10…120°С </a:t>
                      </a:r>
                      <a:endParaRPr lang="ru-RU" sz="1600">
                        <a:effectLst/>
                        <a:latin typeface="Times New Roman"/>
                        <a:ea typeface="Calibri"/>
                      </a:endParaRPr>
                    </a:p>
                  </a:txBody>
                  <a:tcPr marL="38601" marR="38601" marT="31111" marB="31111" anchor="ctr"/>
                </a:tc>
              </a:tr>
              <a:tr h="246587">
                <a:tc gridSpan="2">
                  <a:txBody>
                    <a:bodyPr/>
                    <a:lstStyle/>
                    <a:p>
                      <a:pPr fontAlgn="ctr">
                        <a:lnSpc>
                          <a:spcPts val="1595"/>
                        </a:lnSpc>
                        <a:spcAft>
                          <a:spcPts val="0"/>
                        </a:spcAft>
                      </a:pPr>
                      <a:r>
                        <a:rPr lang="ru-RU" sz="1600" kern="1200">
                          <a:effectLst/>
                        </a:rPr>
                        <a:t>Рабочее давление</a:t>
                      </a:r>
                      <a:endParaRPr lang="ru-RU" sz="1600">
                        <a:effectLst/>
                        <a:latin typeface="Times New Roman"/>
                        <a:ea typeface="Calibri"/>
                      </a:endParaRPr>
                    </a:p>
                  </a:txBody>
                  <a:tcPr marL="38601" marR="38601" marT="31111" marB="31111" anchor="ctr"/>
                </a:tc>
                <a:tc hMerge="1">
                  <a:txBody>
                    <a:bodyPr/>
                    <a:lstStyle/>
                    <a:p>
                      <a:endParaRPr lang="ru-RU"/>
                    </a:p>
                  </a:txBody>
                  <a:tcPr/>
                </a:tc>
                <a:tc>
                  <a:txBody>
                    <a:bodyPr/>
                    <a:lstStyle/>
                    <a:p>
                      <a:pPr algn="ctr" fontAlgn="ctr">
                        <a:lnSpc>
                          <a:spcPts val="1595"/>
                        </a:lnSpc>
                        <a:spcAft>
                          <a:spcPts val="0"/>
                        </a:spcAft>
                      </a:pPr>
                      <a:r>
                        <a:rPr lang="ru-RU" sz="1600" kern="1200">
                          <a:effectLst/>
                        </a:rPr>
                        <a:t>0...1 МПа</a:t>
                      </a:r>
                      <a:endParaRPr lang="ru-RU" sz="1600">
                        <a:effectLst/>
                        <a:latin typeface="Times New Roman"/>
                        <a:ea typeface="Calibri"/>
                      </a:endParaRPr>
                    </a:p>
                  </a:txBody>
                  <a:tcPr marL="38601" marR="38601" marT="31111" marB="31111" anchor="ctr"/>
                </a:tc>
              </a:tr>
              <a:tr h="246587">
                <a:tc gridSpan="2">
                  <a:txBody>
                    <a:bodyPr/>
                    <a:lstStyle/>
                    <a:p>
                      <a:pPr fontAlgn="ctr">
                        <a:lnSpc>
                          <a:spcPts val="1595"/>
                        </a:lnSpc>
                        <a:spcAft>
                          <a:spcPts val="0"/>
                        </a:spcAft>
                      </a:pPr>
                      <a:r>
                        <a:rPr lang="ru-RU" sz="1600" kern="1200">
                          <a:effectLst/>
                        </a:rPr>
                        <a:t>Диаметр условного прохода</a:t>
                      </a:r>
                      <a:endParaRPr lang="ru-RU" sz="1600">
                        <a:effectLst/>
                        <a:latin typeface="Times New Roman"/>
                        <a:ea typeface="Calibri"/>
                      </a:endParaRPr>
                    </a:p>
                  </a:txBody>
                  <a:tcPr marL="38601" marR="38601" marT="31111" marB="31111" anchor="ctr"/>
                </a:tc>
                <a:tc hMerge="1">
                  <a:txBody>
                    <a:bodyPr/>
                    <a:lstStyle/>
                    <a:p>
                      <a:endParaRPr lang="ru-RU"/>
                    </a:p>
                  </a:txBody>
                  <a:tcPr/>
                </a:tc>
                <a:tc>
                  <a:txBody>
                    <a:bodyPr/>
                    <a:lstStyle/>
                    <a:p>
                      <a:pPr algn="ctr" fontAlgn="ctr">
                        <a:lnSpc>
                          <a:spcPts val="1595"/>
                        </a:lnSpc>
                        <a:spcAft>
                          <a:spcPts val="0"/>
                        </a:spcAft>
                      </a:pPr>
                      <a:r>
                        <a:rPr lang="ru-RU" sz="1600" kern="1200">
                          <a:effectLst/>
                        </a:rPr>
                        <a:t>12...50 мм</a:t>
                      </a:r>
                      <a:endParaRPr lang="ru-RU" sz="1600">
                        <a:effectLst/>
                        <a:latin typeface="Times New Roman"/>
                        <a:ea typeface="Calibri"/>
                      </a:endParaRPr>
                    </a:p>
                  </a:txBody>
                  <a:tcPr marL="38601" marR="38601" marT="31111" marB="31111" anchor="ctr"/>
                </a:tc>
              </a:tr>
              <a:tr h="301896">
                <a:tc gridSpan="2">
                  <a:txBody>
                    <a:bodyPr/>
                    <a:lstStyle/>
                    <a:p>
                      <a:pPr fontAlgn="ctr">
                        <a:lnSpc>
                          <a:spcPct val="115000"/>
                        </a:lnSpc>
                        <a:spcAft>
                          <a:spcPts val="0"/>
                        </a:spcAft>
                      </a:pPr>
                      <a:r>
                        <a:rPr lang="ru-RU" sz="1600" kern="1200">
                          <a:effectLst/>
                        </a:rPr>
                        <a:t>Присоединение</a:t>
                      </a:r>
                      <a:endParaRPr lang="ru-RU" sz="1600">
                        <a:effectLst/>
                        <a:latin typeface="Times New Roman"/>
                        <a:ea typeface="Calibri"/>
                      </a:endParaRPr>
                    </a:p>
                  </a:txBody>
                  <a:tcPr marL="38601" marR="38601" marT="31111" marB="31111" anchor="ctr"/>
                </a:tc>
                <a:tc hMerge="1">
                  <a:txBody>
                    <a:bodyPr/>
                    <a:lstStyle/>
                    <a:p>
                      <a:endParaRPr lang="ru-RU"/>
                    </a:p>
                  </a:txBody>
                  <a:tcPr/>
                </a:tc>
                <a:tc>
                  <a:txBody>
                    <a:bodyPr/>
                    <a:lstStyle/>
                    <a:p>
                      <a:pPr algn="ctr" fontAlgn="ctr">
                        <a:lnSpc>
                          <a:spcPct val="115000"/>
                        </a:lnSpc>
                        <a:spcAft>
                          <a:spcPts val="0"/>
                        </a:spcAft>
                      </a:pPr>
                      <a:r>
                        <a:rPr lang="ru-RU" sz="1600" kern="1200">
                          <a:effectLst/>
                        </a:rPr>
                        <a:t>Резьбовое </a:t>
                      </a:r>
                      <a:r>
                        <a:rPr lang="en-US" sz="1600" kern="1200">
                          <a:effectLst/>
                        </a:rPr>
                        <a:t>G⅜"...G2"</a:t>
                      </a:r>
                      <a:endParaRPr lang="ru-RU" sz="1600">
                        <a:effectLst/>
                        <a:latin typeface="Times New Roman"/>
                        <a:ea typeface="Calibri"/>
                      </a:endParaRPr>
                    </a:p>
                  </a:txBody>
                  <a:tcPr marL="38601" marR="38601" marT="31111" marB="31111" anchor="ctr"/>
                </a:tc>
              </a:tr>
              <a:tr h="246587">
                <a:tc rowSpan="2">
                  <a:txBody>
                    <a:bodyPr/>
                    <a:lstStyle/>
                    <a:p>
                      <a:pPr fontAlgn="ctr">
                        <a:lnSpc>
                          <a:spcPts val="1595"/>
                        </a:lnSpc>
                        <a:spcAft>
                          <a:spcPts val="0"/>
                        </a:spcAft>
                      </a:pPr>
                      <a:r>
                        <a:rPr lang="ru-RU" sz="1600" kern="1200">
                          <a:effectLst/>
                        </a:rPr>
                        <a:t>Катушка</a:t>
                      </a:r>
                      <a:endParaRPr lang="ru-RU" sz="1600">
                        <a:effectLst/>
                        <a:latin typeface="Times New Roman"/>
                        <a:ea typeface="Calibri"/>
                      </a:endParaRPr>
                    </a:p>
                  </a:txBody>
                  <a:tcPr marL="38601" marR="38601" marT="31111" marB="31111" anchor="ctr"/>
                </a:tc>
                <a:tc>
                  <a:txBody>
                    <a:bodyPr/>
                    <a:lstStyle/>
                    <a:p>
                      <a:pPr fontAlgn="ctr">
                        <a:lnSpc>
                          <a:spcPts val="1595"/>
                        </a:lnSpc>
                        <a:spcAft>
                          <a:spcPts val="0"/>
                        </a:spcAft>
                      </a:pPr>
                      <a:r>
                        <a:rPr lang="ru-RU" sz="1600" kern="1200">
                          <a:effectLst/>
                        </a:rPr>
                        <a:t>Ду=12...25 мм</a:t>
                      </a:r>
                      <a:endParaRPr lang="ru-RU" sz="1600">
                        <a:effectLst/>
                        <a:latin typeface="Times New Roman"/>
                        <a:ea typeface="Calibri"/>
                      </a:endParaRPr>
                    </a:p>
                  </a:txBody>
                  <a:tcPr marL="38601" marR="38601" marT="31111" marB="31111" anchor="ctr"/>
                </a:tc>
                <a:tc>
                  <a:txBody>
                    <a:bodyPr/>
                    <a:lstStyle/>
                    <a:p>
                      <a:pPr algn="ctr" fontAlgn="ctr">
                        <a:lnSpc>
                          <a:spcPts val="1595"/>
                        </a:lnSpc>
                        <a:spcAft>
                          <a:spcPts val="0"/>
                        </a:spcAft>
                      </a:pPr>
                      <a:r>
                        <a:rPr lang="en-US" sz="1600" kern="1200">
                          <a:effectLst/>
                        </a:rPr>
                        <a:t> S51H, IP65 </a:t>
                      </a:r>
                      <a:endParaRPr lang="ru-RU" sz="1600">
                        <a:effectLst/>
                        <a:latin typeface="Times New Roman"/>
                        <a:ea typeface="Calibri"/>
                      </a:endParaRPr>
                    </a:p>
                  </a:txBody>
                  <a:tcPr marL="38601" marR="38601" marT="31111" marB="31111" anchor="ctr"/>
                </a:tc>
              </a:tr>
              <a:tr h="246587">
                <a:tc vMerge="1">
                  <a:txBody>
                    <a:bodyPr/>
                    <a:lstStyle/>
                    <a:p>
                      <a:endParaRPr lang="ru-RU"/>
                    </a:p>
                  </a:txBody>
                  <a:tcPr/>
                </a:tc>
                <a:tc>
                  <a:txBody>
                    <a:bodyPr/>
                    <a:lstStyle/>
                    <a:p>
                      <a:pPr fontAlgn="ctr">
                        <a:lnSpc>
                          <a:spcPts val="1595"/>
                        </a:lnSpc>
                        <a:spcAft>
                          <a:spcPts val="0"/>
                        </a:spcAft>
                      </a:pPr>
                      <a:r>
                        <a:rPr lang="ru-RU" sz="1600" kern="1200">
                          <a:effectLst/>
                        </a:rPr>
                        <a:t>Ду=32...50 мм</a:t>
                      </a:r>
                      <a:endParaRPr lang="ru-RU" sz="1600">
                        <a:effectLst/>
                        <a:latin typeface="Times New Roman"/>
                        <a:ea typeface="Calibri"/>
                      </a:endParaRPr>
                    </a:p>
                  </a:txBody>
                  <a:tcPr marL="38601" marR="38601" marT="31111" marB="31111" anchor="ctr"/>
                </a:tc>
                <a:tc>
                  <a:txBody>
                    <a:bodyPr/>
                    <a:lstStyle/>
                    <a:p>
                      <a:pPr algn="ctr" fontAlgn="ctr">
                        <a:lnSpc>
                          <a:spcPts val="1595"/>
                        </a:lnSpc>
                        <a:spcAft>
                          <a:spcPts val="0"/>
                        </a:spcAft>
                      </a:pPr>
                      <a:r>
                        <a:rPr lang="en-US" sz="1600" kern="1200">
                          <a:effectLst/>
                        </a:rPr>
                        <a:t>SD01H, IP65</a:t>
                      </a:r>
                      <a:endParaRPr lang="ru-RU" sz="1600">
                        <a:effectLst/>
                        <a:latin typeface="Times New Roman"/>
                        <a:ea typeface="Calibri"/>
                      </a:endParaRPr>
                    </a:p>
                  </a:txBody>
                  <a:tcPr marL="38601" marR="38601" marT="31111" marB="31111" anchor="ctr"/>
                </a:tc>
              </a:tr>
              <a:tr h="538112">
                <a:tc gridSpan="2">
                  <a:txBody>
                    <a:bodyPr/>
                    <a:lstStyle/>
                    <a:p>
                      <a:pPr fontAlgn="ctr">
                        <a:lnSpc>
                          <a:spcPct val="115000"/>
                        </a:lnSpc>
                        <a:spcAft>
                          <a:spcPts val="0"/>
                        </a:spcAft>
                      </a:pPr>
                      <a:r>
                        <a:rPr lang="ru-RU" sz="1600" kern="1200">
                          <a:effectLst/>
                        </a:rPr>
                        <a:t>Питание</a:t>
                      </a:r>
                      <a:endParaRPr lang="ru-RU" sz="1600">
                        <a:effectLst/>
                        <a:latin typeface="Times New Roman"/>
                        <a:ea typeface="Calibri"/>
                      </a:endParaRPr>
                    </a:p>
                  </a:txBody>
                  <a:tcPr marL="38601" marR="38601" marT="31111" marB="31111" anchor="ctr"/>
                </a:tc>
                <a:tc hMerge="1">
                  <a:txBody>
                    <a:bodyPr/>
                    <a:lstStyle/>
                    <a:p>
                      <a:endParaRPr lang="ru-RU"/>
                    </a:p>
                  </a:txBody>
                  <a:tcPr/>
                </a:tc>
                <a:tc>
                  <a:txBody>
                    <a:bodyPr/>
                    <a:lstStyle/>
                    <a:p>
                      <a:pPr algn="ctr" fontAlgn="ctr">
                        <a:lnSpc>
                          <a:spcPct val="115000"/>
                        </a:lnSpc>
                        <a:spcAft>
                          <a:spcPts val="0"/>
                        </a:spcAft>
                      </a:pPr>
                      <a:r>
                        <a:rPr lang="ru-RU" sz="1600" kern="1200">
                          <a:effectLst/>
                        </a:rPr>
                        <a:t>~220 В, ~110 В, ~24 В </a:t>
                      </a:r>
                      <a:br>
                        <a:rPr lang="ru-RU" sz="1600" kern="1200">
                          <a:effectLst/>
                        </a:rPr>
                      </a:br>
                      <a:r>
                        <a:rPr lang="ru-RU" sz="1600" kern="1200">
                          <a:effectLst/>
                        </a:rPr>
                        <a:t>=110 В, =24 В, =12 В </a:t>
                      </a:r>
                      <a:endParaRPr lang="ru-RU" sz="1600">
                        <a:effectLst/>
                        <a:latin typeface="Times New Roman"/>
                        <a:ea typeface="Calibri"/>
                      </a:endParaRPr>
                    </a:p>
                  </a:txBody>
                  <a:tcPr marL="38601" marR="38601" marT="31111" marB="31111" anchor="ctr"/>
                </a:tc>
              </a:tr>
              <a:tr h="301896">
                <a:tc rowSpan="2">
                  <a:txBody>
                    <a:bodyPr/>
                    <a:lstStyle/>
                    <a:p>
                      <a:pPr fontAlgn="ctr">
                        <a:lnSpc>
                          <a:spcPct val="115000"/>
                        </a:lnSpc>
                        <a:spcAft>
                          <a:spcPts val="0"/>
                        </a:spcAft>
                      </a:pPr>
                      <a:r>
                        <a:rPr lang="ru-RU" sz="1600" kern="1200">
                          <a:effectLst/>
                        </a:rPr>
                        <a:t>Мощность </a:t>
                      </a:r>
                      <a:endParaRPr lang="ru-RU" sz="1600">
                        <a:effectLst/>
                        <a:latin typeface="Times New Roman"/>
                        <a:ea typeface="Calibri"/>
                      </a:endParaRPr>
                    </a:p>
                  </a:txBody>
                  <a:tcPr marL="38601" marR="38601" marT="31111" marB="31111" anchor="ctr"/>
                </a:tc>
                <a:tc>
                  <a:txBody>
                    <a:bodyPr/>
                    <a:lstStyle/>
                    <a:p>
                      <a:pPr fontAlgn="ctr">
                        <a:lnSpc>
                          <a:spcPct val="115000"/>
                        </a:lnSpc>
                        <a:spcAft>
                          <a:spcPts val="0"/>
                        </a:spcAft>
                      </a:pPr>
                      <a:r>
                        <a:rPr lang="en-US" sz="1600" kern="1200">
                          <a:effectLst/>
                        </a:rPr>
                        <a:t>S51H</a:t>
                      </a:r>
                      <a:endParaRPr lang="ru-RU" sz="1600">
                        <a:effectLst/>
                        <a:latin typeface="Times New Roman"/>
                        <a:ea typeface="Calibri"/>
                      </a:endParaRPr>
                    </a:p>
                  </a:txBody>
                  <a:tcPr marL="38601" marR="38601" marT="31111" marB="31111" anchor="ctr"/>
                </a:tc>
                <a:tc>
                  <a:txBody>
                    <a:bodyPr/>
                    <a:lstStyle/>
                    <a:p>
                      <a:pPr algn="ctr" fontAlgn="ctr">
                        <a:lnSpc>
                          <a:spcPct val="115000"/>
                        </a:lnSpc>
                        <a:spcAft>
                          <a:spcPts val="0"/>
                        </a:spcAft>
                      </a:pPr>
                      <a:r>
                        <a:rPr lang="ru-RU" sz="1600" kern="1200">
                          <a:effectLst/>
                        </a:rPr>
                        <a:t>40 ВА (АС), 30 Вт (DC) </a:t>
                      </a:r>
                      <a:endParaRPr lang="ru-RU" sz="1600">
                        <a:effectLst/>
                        <a:latin typeface="Times New Roman"/>
                        <a:ea typeface="Calibri"/>
                      </a:endParaRPr>
                    </a:p>
                  </a:txBody>
                  <a:tcPr marL="38601" marR="38601" marT="31111" marB="31111" anchor="ctr"/>
                </a:tc>
              </a:tr>
              <a:tr h="301896">
                <a:tc vMerge="1">
                  <a:txBody>
                    <a:bodyPr/>
                    <a:lstStyle/>
                    <a:p>
                      <a:endParaRPr lang="ru-RU"/>
                    </a:p>
                  </a:txBody>
                  <a:tcPr/>
                </a:tc>
                <a:tc>
                  <a:txBody>
                    <a:bodyPr/>
                    <a:lstStyle/>
                    <a:p>
                      <a:pPr fontAlgn="ctr">
                        <a:lnSpc>
                          <a:spcPct val="115000"/>
                        </a:lnSpc>
                        <a:spcAft>
                          <a:spcPts val="0"/>
                        </a:spcAft>
                      </a:pPr>
                      <a:r>
                        <a:rPr lang="en-US" sz="1600" kern="1200">
                          <a:effectLst/>
                        </a:rPr>
                        <a:t>SD01H</a:t>
                      </a:r>
                      <a:endParaRPr lang="ru-RU" sz="1600">
                        <a:effectLst/>
                        <a:latin typeface="Times New Roman"/>
                        <a:ea typeface="Calibri"/>
                      </a:endParaRPr>
                    </a:p>
                  </a:txBody>
                  <a:tcPr marL="38601" marR="38601" marT="31111" marB="31111" anchor="ctr"/>
                </a:tc>
                <a:tc>
                  <a:txBody>
                    <a:bodyPr/>
                    <a:lstStyle/>
                    <a:p>
                      <a:pPr algn="ctr" fontAlgn="ctr">
                        <a:lnSpc>
                          <a:spcPct val="115000"/>
                        </a:lnSpc>
                        <a:spcAft>
                          <a:spcPts val="0"/>
                        </a:spcAft>
                      </a:pPr>
                      <a:r>
                        <a:rPr lang="ru-RU" sz="1600" kern="1200" dirty="0">
                          <a:effectLst/>
                        </a:rPr>
                        <a:t>35 ВА (АС), 30 Вт (DC)</a:t>
                      </a:r>
                      <a:endParaRPr lang="ru-RU" sz="1600" dirty="0">
                        <a:effectLst/>
                        <a:latin typeface="Times New Roman"/>
                        <a:ea typeface="Calibri"/>
                      </a:endParaRPr>
                    </a:p>
                  </a:txBody>
                  <a:tcPr marL="38601" marR="38601" marT="31111" marB="31111" anchor="ctr"/>
                </a:tc>
              </a:tr>
            </a:tbl>
          </a:graphicData>
        </a:graphic>
      </p:graphicFrame>
    </p:spTree>
    <p:extLst>
      <p:ext uri="{BB962C8B-B14F-4D97-AF65-F5344CB8AC3E}">
        <p14:creationId xmlns:p14="http://schemas.microsoft.com/office/powerpoint/2010/main" val="40223645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Анализ технического задания</a:t>
            </a:r>
          </a:p>
        </p:txBody>
      </p:sp>
      <p:sp>
        <p:nvSpPr>
          <p:cNvPr id="3" name="Объект 2"/>
          <p:cNvSpPr>
            <a:spLocks noGrp="1"/>
          </p:cNvSpPr>
          <p:nvPr>
            <p:ph idx="1"/>
          </p:nvPr>
        </p:nvSpPr>
        <p:spPr/>
        <p:txBody>
          <a:bodyPr>
            <a:normAutofit fontScale="70000" lnSpcReduction="20000"/>
          </a:bodyPr>
          <a:lstStyle/>
          <a:p>
            <a:r>
              <a:rPr lang="ru-RU" dirty="0"/>
              <a:t>3 Технические требования к изделию. </a:t>
            </a:r>
          </a:p>
          <a:p>
            <a:r>
              <a:rPr lang="ru-RU" dirty="0"/>
              <a:t>3.1 Состав изделия. Необходимо указать, из каких составных частей будет состоять разрабатываемый прибор. Данный пункт можно выполнить с разной глубиной детализации. Например для терапевтического прибора можно указать комплектность поставки: блок </a:t>
            </a:r>
            <a:r>
              <a:rPr lang="ru-RU" dirty="0" err="1"/>
              <a:t>электростимулятора</a:t>
            </a:r>
            <a:r>
              <a:rPr lang="ru-RU" dirty="0"/>
              <a:t>, система электродов, блок питания (при внешнем блоке питания). Можно сделать более детальный анализ составных частей, рассмотрев отдельные составные части блока электростимуляции. Например в данной ситуации могут быть добавлены: блок управления, блок генерации стимулирующего сигнала, блок усиления, блок индикации, клавиатура.</a:t>
            </a:r>
          </a:p>
          <a:p>
            <a:r>
              <a:rPr lang="ru-RU" dirty="0"/>
              <a:t>3.2 Назначение прибора. Необходимо четко сформулировать, для чего будет применяться прибор. Назначение устройства непосредственно влияет на его технические особенности. При анализе этого пункта необходимо указать диапазоны значений рабочих характеристик устройства, учесть условия эксплуатации, обосновать эксплуатационно-технические требования к проектируемому устройству. К таким требованиям относятся: </a:t>
            </a:r>
          </a:p>
          <a:p>
            <a:r>
              <a:rPr lang="ru-RU" dirty="0"/>
              <a:t>– диапазон рабочих частот;</a:t>
            </a:r>
          </a:p>
          <a:p>
            <a:r>
              <a:rPr lang="ru-RU" dirty="0"/>
              <a:t>– характер передаваемой информации;</a:t>
            </a:r>
          </a:p>
          <a:p>
            <a:r>
              <a:rPr lang="ru-RU" dirty="0"/>
              <a:t>– мощность передающих устройств;</a:t>
            </a:r>
          </a:p>
          <a:p>
            <a:r>
              <a:rPr lang="ru-RU" dirty="0" smtClean="0"/>
              <a:t>– чувствительность приемных устройств.</a:t>
            </a:r>
            <a:endParaRPr lang="ru-RU" dirty="0"/>
          </a:p>
        </p:txBody>
      </p:sp>
    </p:spTree>
    <p:extLst>
      <p:ext uri="{BB962C8B-B14F-4D97-AF65-F5344CB8AC3E}">
        <p14:creationId xmlns:p14="http://schemas.microsoft.com/office/powerpoint/2010/main" val="70437765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Электромагнитный клапан MADAS RMC, EVA/NA, EVAP/NA автоматический</a:t>
            </a:r>
            <a:br>
              <a:rPr lang="ru-RU" dirty="0"/>
            </a:br>
            <a:endParaRPr lang="ru-RU" dirty="0"/>
          </a:p>
        </p:txBody>
      </p:sp>
      <p:pic>
        <p:nvPicPr>
          <p:cNvPr id="8195"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03828" y="1947688"/>
            <a:ext cx="2751238" cy="38866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Прямоугольник 4"/>
          <p:cNvSpPr/>
          <p:nvPr/>
        </p:nvSpPr>
        <p:spPr>
          <a:xfrm>
            <a:off x="4318450" y="1624349"/>
            <a:ext cx="7115596" cy="5062924"/>
          </a:xfrm>
          <a:prstGeom prst="rect">
            <a:avLst/>
          </a:prstGeom>
        </p:spPr>
        <p:txBody>
          <a:bodyPr wrap="square">
            <a:spAutoFit/>
          </a:bodyPr>
          <a:lstStyle/>
          <a:p>
            <a:r>
              <a:rPr lang="ru-RU" sz="1700" dirty="0"/>
              <a:t>MADAS — Технические характеристики электромагнитного клапана MADAS EVA/NA, EVAP/NA:</a:t>
            </a:r>
            <a:br>
              <a:rPr lang="ru-RU" sz="1700" dirty="0"/>
            </a:br>
            <a:r>
              <a:rPr lang="ru-RU" sz="1700" dirty="0"/>
              <a:t>Применение: неагрессивные газы трех групп (сухие газы)</a:t>
            </a:r>
            <a:br>
              <a:rPr lang="ru-RU" sz="1700" dirty="0"/>
            </a:br>
            <a:r>
              <a:rPr lang="ru-RU" sz="1700" dirty="0"/>
              <a:t>Резьбовые соединения, </a:t>
            </a:r>
            <a:r>
              <a:rPr lang="ru-RU" sz="1700" dirty="0" err="1"/>
              <a:t>Rp</a:t>
            </a:r>
            <a:r>
              <a:rPr lang="ru-RU" sz="1700" dirty="0"/>
              <a:t> (латунный корпус): (DN 15 — DN 20 — DN 25) согласно EN 10226</a:t>
            </a:r>
            <a:br>
              <a:rPr lang="ru-RU" sz="1700" dirty="0"/>
            </a:br>
            <a:r>
              <a:rPr lang="ru-RU" sz="1700" dirty="0"/>
              <a:t>Электропитание:</a:t>
            </a:r>
            <a:br>
              <a:rPr lang="ru-RU" sz="1700" dirty="0"/>
            </a:br>
            <a:r>
              <a:rPr lang="ru-RU" sz="1700" dirty="0"/>
              <a:t>12 В пост. тока,</a:t>
            </a:r>
            <a:br>
              <a:rPr lang="ru-RU" sz="1700" dirty="0"/>
            </a:br>
            <a:r>
              <a:rPr lang="ru-RU" sz="1700" dirty="0"/>
              <a:t>12 В/50 Гц,</a:t>
            </a:r>
            <a:br>
              <a:rPr lang="ru-RU" sz="1700" dirty="0"/>
            </a:br>
            <a:r>
              <a:rPr lang="ru-RU" sz="1700" dirty="0"/>
              <a:t>24 В пост. тока,</a:t>
            </a:r>
            <a:br>
              <a:rPr lang="ru-RU" sz="1700" dirty="0"/>
            </a:br>
            <a:r>
              <a:rPr lang="ru-RU" sz="1700" dirty="0"/>
              <a:t>24 В/50 Гц,</a:t>
            </a:r>
            <a:br>
              <a:rPr lang="ru-RU" sz="1700" dirty="0"/>
            </a:br>
            <a:r>
              <a:rPr lang="ru-RU" sz="1700" dirty="0"/>
              <a:t>110 В/50 Гц,</a:t>
            </a:r>
            <a:br>
              <a:rPr lang="ru-RU" sz="1700" dirty="0"/>
            </a:br>
            <a:r>
              <a:rPr lang="ru-RU" sz="1700" dirty="0"/>
              <a:t>230 В/50-60 Гц</a:t>
            </a:r>
            <a:br>
              <a:rPr lang="ru-RU" sz="1700" dirty="0"/>
            </a:br>
            <a:r>
              <a:rPr lang="ru-RU" sz="1700" dirty="0"/>
              <a:t>Допустимые отклонения напряжения: -15% ... +10%</a:t>
            </a:r>
            <a:br>
              <a:rPr lang="ru-RU" sz="1700" dirty="0"/>
            </a:br>
            <a:r>
              <a:rPr lang="ru-RU" sz="1700" dirty="0"/>
              <a:t>Макс. рабочее давление: 360 </a:t>
            </a:r>
            <a:r>
              <a:rPr lang="ru-RU" sz="1700" dirty="0" err="1"/>
              <a:t>мбар</a:t>
            </a:r>
            <a:r>
              <a:rPr lang="ru-RU" sz="1700" dirty="0"/>
              <a:t/>
            </a:r>
            <a:br>
              <a:rPr lang="ru-RU" sz="1700" dirty="0"/>
            </a:br>
            <a:r>
              <a:rPr lang="ru-RU" sz="1700" dirty="0"/>
              <a:t>Температура </a:t>
            </a:r>
            <a:r>
              <a:rPr lang="ru-RU" sz="1700" dirty="0" err="1"/>
              <a:t>окр</a:t>
            </a:r>
            <a:r>
              <a:rPr lang="ru-RU" sz="1700" dirty="0"/>
              <a:t>. среды: -40 ÷ +60 °C</a:t>
            </a:r>
            <a:br>
              <a:rPr lang="ru-RU" sz="1700" dirty="0"/>
            </a:br>
            <a:r>
              <a:rPr lang="ru-RU" sz="1700" dirty="0"/>
              <a:t>Макс. поверхностная температура: 80 °C</a:t>
            </a:r>
            <a:br>
              <a:rPr lang="ru-RU" sz="1700" dirty="0"/>
            </a:br>
            <a:r>
              <a:rPr lang="ru-RU" sz="1700" dirty="0"/>
              <a:t>Уровень защиты: IP65</a:t>
            </a:r>
            <a:br>
              <a:rPr lang="ru-RU" sz="1700" dirty="0"/>
            </a:br>
            <a:r>
              <a:rPr lang="ru-RU" sz="1700" dirty="0"/>
              <a:t>Группа: 2</a:t>
            </a:r>
            <a:br>
              <a:rPr lang="ru-RU" sz="1700" dirty="0"/>
            </a:br>
            <a:r>
              <a:rPr lang="ru-RU" sz="1700" dirty="0"/>
              <a:t>Время закрытия: &lt;1 сек.</a:t>
            </a:r>
          </a:p>
        </p:txBody>
      </p:sp>
    </p:spTree>
    <p:extLst>
      <p:ext uri="{BB962C8B-B14F-4D97-AF65-F5344CB8AC3E}">
        <p14:creationId xmlns:p14="http://schemas.microsoft.com/office/powerpoint/2010/main" val="88567114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Насос и датчики уровня</a:t>
            </a:r>
            <a:endParaRPr lang="ru-RU" dirty="0"/>
          </a:p>
        </p:txBody>
      </p:sp>
      <p:sp>
        <p:nvSpPr>
          <p:cNvPr id="3" name="Объект 2"/>
          <p:cNvSpPr>
            <a:spLocks noGrp="1"/>
          </p:cNvSpPr>
          <p:nvPr>
            <p:ph idx="1"/>
          </p:nvPr>
        </p:nvSpPr>
        <p:spPr/>
        <p:txBody>
          <a:bodyPr/>
          <a:lstStyle/>
          <a:p>
            <a:endParaRPr lang="ru-RU"/>
          </a:p>
        </p:txBody>
      </p:sp>
      <p:pic>
        <p:nvPicPr>
          <p:cNvPr id="8194" name="Picture 2" descr="D:\! ТОЭ\Преподаватель\МПС\STM\Лекции\10_Пример проектирования\Схема курсовой_уровень воды.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0138" y="1763772"/>
            <a:ext cx="8350729" cy="49975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346355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Подключение насоса</a:t>
            </a:r>
            <a:endParaRPr lang="ru-RU" dirty="0"/>
          </a:p>
        </p:txBody>
      </p:sp>
      <p:sp>
        <p:nvSpPr>
          <p:cNvPr id="4" name="AutoShape 4" descr="Картинки по запросу насос в стиральной машине"/>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 name="AutoShape 6" descr="Картинки по запросу насос в стиральной машине"/>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9225" name="Picture 9"/>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98125" y="2121276"/>
            <a:ext cx="9084230" cy="34800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2891059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Подключение датчиков уровня</a:t>
            </a:r>
            <a:endParaRPr lang="ru-RU" dirty="0"/>
          </a:p>
        </p:txBody>
      </p:sp>
      <p:pic>
        <p:nvPicPr>
          <p:cNvPr id="1126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32287" y="1303907"/>
            <a:ext cx="3913502" cy="32612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68" name="Picture 4" descr="Датчик уровня воды"/>
          <p:cNvPicPr>
            <a:picLocks noChangeAspect="1" noChangeArrowheads="1"/>
          </p:cNvPicPr>
          <p:nvPr/>
        </p:nvPicPr>
        <p:blipFill rotWithShape="1">
          <a:blip r:embed="rId3">
            <a:extLst>
              <a:ext uri="{28A0092B-C50C-407E-A947-70E740481C1C}">
                <a14:useLocalDpi xmlns:a14="http://schemas.microsoft.com/office/drawing/2010/main" val="0"/>
              </a:ext>
            </a:extLst>
          </a:blip>
          <a:srcRect l="10256" r="4328"/>
          <a:stretch/>
        </p:blipFill>
        <p:spPr bwMode="auto">
          <a:xfrm>
            <a:off x="4175185" y="1277489"/>
            <a:ext cx="3254315" cy="3552825"/>
          </a:xfrm>
          <a:prstGeom prst="rect">
            <a:avLst/>
          </a:prstGeom>
          <a:noFill/>
          <a:extLst>
            <a:ext uri="{909E8E84-426E-40DD-AFC4-6F175D3DCCD1}">
              <a14:hiddenFill xmlns:a14="http://schemas.microsoft.com/office/drawing/2010/main">
                <a:solidFill>
                  <a:srgbClr val="FFFFFF"/>
                </a:solidFill>
              </a14:hiddenFill>
            </a:ext>
          </a:extLst>
        </p:spPr>
      </p:pic>
      <p:pic>
        <p:nvPicPr>
          <p:cNvPr id="11270" name="Picture 6" descr="Схема прессостата"/>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29500" y="1277489"/>
            <a:ext cx="4762500" cy="34099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75321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Управление нагревом</a:t>
            </a:r>
            <a:endParaRPr lang="ru-RU" dirty="0"/>
          </a:p>
        </p:txBody>
      </p:sp>
      <p:sp>
        <p:nvSpPr>
          <p:cNvPr id="3" name="Объект 2"/>
          <p:cNvSpPr>
            <a:spLocks noGrp="1"/>
          </p:cNvSpPr>
          <p:nvPr>
            <p:ph idx="1"/>
          </p:nvPr>
        </p:nvSpPr>
        <p:spPr/>
        <p:txBody>
          <a:bodyPr/>
          <a:lstStyle/>
          <a:p>
            <a:endParaRPr lang="ru-RU"/>
          </a:p>
        </p:txBody>
      </p:sp>
      <p:pic>
        <p:nvPicPr>
          <p:cNvPr id="12290" name="Picture 2" descr="D:\! ТОЭ\Преподаватель\МПС\STM\Лекции\10_Пример проектирования\Схема курсовой_нагре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6211" y="1485725"/>
            <a:ext cx="8807570" cy="52709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469310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hlinkClick r:id="rId2"/>
              </a:rPr>
              <a:t>Трубчатый </a:t>
            </a:r>
            <a:r>
              <a:rPr lang="ru-RU" dirty="0" smtClean="0">
                <a:hlinkClick r:id="rId2"/>
              </a:rPr>
              <a:t>электронагреватель</a:t>
            </a:r>
            <a:endParaRPr lang="ru-RU" dirty="0"/>
          </a:p>
        </p:txBody>
      </p:sp>
      <p:pic>
        <p:nvPicPr>
          <p:cNvPr id="10242"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47640" y="1781547"/>
            <a:ext cx="4314825" cy="2600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4" name="Picture 4" descr="Картинки по запросу ТЭН"/>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1380" y="1554682"/>
            <a:ext cx="4432609" cy="3324457"/>
          </a:xfrm>
          <a:prstGeom prst="rect">
            <a:avLst/>
          </a:prstGeom>
          <a:noFill/>
          <a:extLst>
            <a:ext uri="{909E8E84-426E-40DD-AFC4-6F175D3DCCD1}">
              <a14:hiddenFill xmlns:a14="http://schemas.microsoft.com/office/drawing/2010/main">
                <a:solidFill>
                  <a:srgbClr val="FFFFFF"/>
                </a:solidFill>
              </a14:hiddenFill>
            </a:ext>
          </a:extLst>
        </p:spPr>
      </p:pic>
      <p:pic>
        <p:nvPicPr>
          <p:cNvPr id="10246" name="Picture 6" descr="Картинки по запросу ТЭН"/>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76205" y="4626129"/>
            <a:ext cx="3810000" cy="18192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013391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Подключение аналогового термодатчика</a:t>
            </a:r>
            <a:endParaRPr lang="ru-RU" dirty="0"/>
          </a:p>
        </p:txBody>
      </p:sp>
      <p:pic>
        <p:nvPicPr>
          <p:cNvPr id="13314"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3552" b="19114"/>
          <a:stretch/>
        </p:blipFill>
        <p:spPr bwMode="auto">
          <a:xfrm>
            <a:off x="3198243" y="4470489"/>
            <a:ext cx="5448300" cy="22687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6" name="Picture 4" descr="Картинки по запросу подключение термодатчика"/>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6677" y="1774913"/>
            <a:ext cx="8096250" cy="26955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715925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11464" y="2635445"/>
            <a:ext cx="4705350" cy="3552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340" name="Picture 4" descr="Схема подключения DS18B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29832" y="2033767"/>
            <a:ext cx="4752975" cy="2819401"/>
          </a:xfrm>
          <a:prstGeom prst="rect">
            <a:avLst/>
          </a:prstGeom>
          <a:noFill/>
          <a:extLst>
            <a:ext uri="{909E8E84-426E-40DD-AFC4-6F175D3DCCD1}">
              <a14:hiddenFill xmlns:a14="http://schemas.microsoft.com/office/drawing/2010/main">
                <a:solidFill>
                  <a:srgbClr val="FFFFFF"/>
                </a:solidFill>
              </a14:hiddenFill>
            </a:ext>
          </a:extLst>
        </p:spPr>
      </p:pic>
      <p:sp>
        <p:nvSpPr>
          <p:cNvPr id="6" name="Заголовок 1"/>
          <p:cNvSpPr>
            <a:spLocks noGrp="1"/>
          </p:cNvSpPr>
          <p:nvPr>
            <p:ph type="title"/>
          </p:nvPr>
        </p:nvSpPr>
        <p:spPr>
          <a:xfrm>
            <a:off x="677334" y="609600"/>
            <a:ext cx="8596668" cy="1320800"/>
          </a:xfrm>
        </p:spPr>
        <p:txBody>
          <a:bodyPr/>
          <a:lstStyle/>
          <a:p>
            <a:r>
              <a:rPr lang="ru-RU" dirty="0" smtClean="0"/>
              <a:t>Подключение цифрового термодатчика</a:t>
            </a:r>
            <a:endParaRPr lang="ru-RU" dirty="0"/>
          </a:p>
        </p:txBody>
      </p:sp>
    </p:spTree>
    <p:extLst>
      <p:ext uri="{BB962C8B-B14F-4D97-AF65-F5344CB8AC3E}">
        <p14:creationId xmlns:p14="http://schemas.microsoft.com/office/powerpoint/2010/main" val="340968918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Интерфейс</a:t>
            </a:r>
            <a:endParaRPr lang="ru-RU" dirty="0"/>
          </a:p>
        </p:txBody>
      </p:sp>
      <p:sp>
        <p:nvSpPr>
          <p:cNvPr id="3" name="Объект 2"/>
          <p:cNvSpPr>
            <a:spLocks noGrp="1"/>
          </p:cNvSpPr>
          <p:nvPr>
            <p:ph idx="1"/>
          </p:nvPr>
        </p:nvSpPr>
        <p:spPr/>
        <p:txBody>
          <a:bodyPr/>
          <a:lstStyle/>
          <a:p>
            <a:endParaRPr lang="ru-RU"/>
          </a:p>
        </p:txBody>
      </p:sp>
      <p:pic>
        <p:nvPicPr>
          <p:cNvPr id="15362" name="Picture 2" descr="D:\! ТОЭ\Преподаватель\МПС\STM\Лекции\10_Пример проектирования\Схема курсовой_интерфейс.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6584" y="1354347"/>
            <a:ext cx="9077068" cy="54322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425166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Подключение клавиатуры </a:t>
            </a:r>
            <a:r>
              <a:rPr lang="ru-RU" dirty="0"/>
              <a:t>или </a:t>
            </a:r>
            <a:r>
              <a:rPr lang="ru-RU" dirty="0" err="1"/>
              <a:t>энкодера</a:t>
            </a:r>
            <a:r>
              <a:rPr lang="ru-RU" dirty="0"/>
              <a:t> </a:t>
            </a:r>
          </a:p>
        </p:txBody>
      </p:sp>
      <p:pic>
        <p:nvPicPr>
          <p:cNvPr id="1638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67484" y="2304855"/>
            <a:ext cx="3924300" cy="2971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388" name="Picture 4" descr="Картинки по запросу подключение энкодера микроконтроллеру"/>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25982" y="1321746"/>
            <a:ext cx="6150335" cy="3583239"/>
          </a:xfrm>
          <a:prstGeom prst="rect">
            <a:avLst/>
          </a:prstGeom>
          <a:noFill/>
          <a:extLst>
            <a:ext uri="{909E8E84-426E-40DD-AFC4-6F175D3DCCD1}">
              <a14:hiddenFill xmlns:a14="http://schemas.microsoft.com/office/drawing/2010/main">
                <a:solidFill>
                  <a:srgbClr val="FFFFFF"/>
                </a:solidFill>
              </a14:hiddenFill>
            </a:ext>
          </a:extLst>
        </p:spPr>
      </p:pic>
      <p:pic>
        <p:nvPicPr>
          <p:cNvPr id="16390" name="Picture 6" descr="Картинки по запросу подключение энкодера микроконтроллеру"/>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27675" y="4266629"/>
            <a:ext cx="4088921" cy="22648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22166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Анализ технического задания</a:t>
            </a:r>
          </a:p>
        </p:txBody>
      </p:sp>
      <p:sp>
        <p:nvSpPr>
          <p:cNvPr id="3" name="Объект 2"/>
          <p:cNvSpPr>
            <a:spLocks noGrp="1"/>
          </p:cNvSpPr>
          <p:nvPr>
            <p:ph idx="1"/>
          </p:nvPr>
        </p:nvSpPr>
        <p:spPr/>
        <p:txBody>
          <a:bodyPr>
            <a:normAutofit fontScale="77500" lnSpcReduction="20000"/>
          </a:bodyPr>
          <a:lstStyle/>
          <a:p>
            <a:r>
              <a:rPr lang="ru-RU" dirty="0"/>
              <a:t>3.3 Функции прибора. В данном разделе необходимо рассмотреть последовательность действий, выполняемых прибором. Например для диагностического прибора можно выделить следующие функции: </a:t>
            </a:r>
          </a:p>
          <a:p>
            <a:r>
              <a:rPr lang="ru-RU" dirty="0"/>
              <a:t> – выполнение пользовательских настроек (выбор количества каналов регистрации данных, выбор длительности регистрируемых данных, выбор алгоритмов обработки данных и т.д.); </a:t>
            </a:r>
          </a:p>
          <a:p>
            <a:r>
              <a:rPr lang="ru-RU" dirty="0"/>
              <a:t> – выполнение диагностической процедуры, оцифровка и сохранение данных в памяти прибора; </a:t>
            </a:r>
          </a:p>
          <a:p>
            <a:r>
              <a:rPr lang="ru-RU" dirty="0"/>
              <a:t> – расчет выбранных диагностических показателей;</a:t>
            </a:r>
          </a:p>
          <a:p>
            <a:r>
              <a:rPr lang="ru-RU" dirty="0"/>
              <a:t> – отображение диагностических показателей;</a:t>
            </a:r>
          </a:p>
          <a:p>
            <a:r>
              <a:rPr lang="ru-RU" dirty="0"/>
              <a:t>      – вывод информации на внешние носители или на персональный компьютер.</a:t>
            </a:r>
          </a:p>
          <a:p>
            <a:r>
              <a:rPr lang="ru-RU" dirty="0"/>
              <a:t>3.4 Метрологические характеристики (точность измерений, погрешности задания амплитуд стимулирующих сигналов и т.д.)</a:t>
            </a:r>
          </a:p>
          <a:p>
            <a:r>
              <a:rPr lang="ru-RU" dirty="0"/>
              <a:t>3.5 Требования к электропитанию (стационарный прибор – питание от сети 220 В; переносной – возможность питания от батарей; бортовой или автомобильный прибор – питание от аккумулятора автомобиля 12 – 13 В).</a:t>
            </a:r>
          </a:p>
        </p:txBody>
      </p:sp>
    </p:spTree>
    <p:extLst>
      <p:ext uri="{BB962C8B-B14F-4D97-AF65-F5344CB8AC3E}">
        <p14:creationId xmlns:p14="http://schemas.microsoft.com/office/powerpoint/2010/main" val="358795736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Подключение светодиодов и светодиодных индикаторов</a:t>
            </a:r>
            <a:endParaRPr lang="ru-RU" dirty="0"/>
          </a:p>
        </p:txBody>
      </p:sp>
      <p:pic>
        <p:nvPicPr>
          <p:cNvPr id="1741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96560" y="2212391"/>
            <a:ext cx="3724275" cy="2828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412" name="Picture 4" descr="Картинки по запросу подключение светодиодного индикатора микроконтроллеру"/>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17055" y="2723155"/>
            <a:ext cx="7180053" cy="4134845"/>
          </a:xfrm>
          <a:prstGeom prst="rect">
            <a:avLst/>
          </a:prstGeom>
          <a:noFill/>
          <a:extLst>
            <a:ext uri="{909E8E84-426E-40DD-AFC4-6F175D3DCCD1}">
              <a14:hiddenFill xmlns:a14="http://schemas.microsoft.com/office/drawing/2010/main">
                <a:solidFill>
                  <a:srgbClr val="FFFFFF"/>
                </a:solidFill>
              </a14:hiddenFill>
            </a:ext>
          </a:extLst>
        </p:spPr>
      </p:pic>
      <p:pic>
        <p:nvPicPr>
          <p:cNvPr id="17414" name="Picture 6" descr="Картинки по запросу подключение светодиодного индикатора микроконтроллеру"/>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79733" y="55562"/>
            <a:ext cx="2333625" cy="26098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508646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Подключение ЖК индикатора </a:t>
            </a:r>
            <a:r>
              <a:rPr lang="ru-RU" dirty="0"/>
              <a:t>к микроконтроллеру</a:t>
            </a:r>
          </a:p>
        </p:txBody>
      </p:sp>
      <p:pic>
        <p:nvPicPr>
          <p:cNvPr id="1843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71049" y="1708031"/>
            <a:ext cx="7216679" cy="45298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Прямоугольник 3"/>
          <p:cNvSpPr/>
          <p:nvPr/>
        </p:nvSpPr>
        <p:spPr>
          <a:xfrm>
            <a:off x="232916" y="1759790"/>
            <a:ext cx="1820174" cy="11818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8436" name="Picture 4" descr="Картинки по запросу подключение жк индикатора к микроконтроллеру"/>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30860" y="2316282"/>
            <a:ext cx="4661140" cy="39340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237025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10242" name="Picture 2" descr="Картинки по запросу подключение насоса в стиральной машин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1819" y="-15378"/>
            <a:ext cx="9894498" cy="68733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61007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03213" y="307676"/>
            <a:ext cx="8596668" cy="1320800"/>
          </a:xfrm>
        </p:spPr>
        <p:txBody>
          <a:bodyPr/>
          <a:lstStyle/>
          <a:p>
            <a:r>
              <a:rPr lang="ru-RU" dirty="0"/>
              <a:t>Разработка структурной и функциональной схем устройства</a:t>
            </a:r>
          </a:p>
        </p:txBody>
      </p:sp>
      <p:graphicFrame>
        <p:nvGraphicFramePr>
          <p:cNvPr id="4" name="Объект 3"/>
          <p:cNvGraphicFramePr>
            <a:graphicFrameLocks noGrp="1"/>
          </p:cNvGraphicFramePr>
          <p:nvPr>
            <p:ph idx="1"/>
            <p:extLst>
              <p:ext uri="{D42A27DB-BD31-4B8C-83A1-F6EECF244321}">
                <p14:modId xmlns:p14="http://schemas.microsoft.com/office/powerpoint/2010/main" val="1174694725"/>
              </p:ext>
            </p:extLst>
          </p:nvPr>
        </p:nvGraphicFramePr>
        <p:xfrm>
          <a:off x="975396" y="1675203"/>
          <a:ext cx="8815587" cy="4664899"/>
        </p:xfrm>
        <a:graphic>
          <a:graphicData uri="http://schemas.openxmlformats.org/drawingml/2006/table">
            <a:tbl>
              <a:tblPr firstRow="1" firstCol="1" bandRow="1">
                <a:tableStyleId>{5C22544A-7EE6-4342-B048-85BDC9FD1C3A}</a:tableStyleId>
              </a:tblPr>
              <a:tblGrid>
                <a:gridCol w="665647"/>
                <a:gridCol w="4074970"/>
                <a:gridCol w="4074970"/>
              </a:tblGrid>
              <a:tr h="261830">
                <a:tc>
                  <a:txBody>
                    <a:bodyPr/>
                    <a:lstStyle/>
                    <a:p>
                      <a:pPr algn="ctr">
                        <a:lnSpc>
                          <a:spcPct val="115000"/>
                        </a:lnSpc>
                        <a:spcAft>
                          <a:spcPts val="0"/>
                        </a:spcAft>
                      </a:pPr>
                      <a:r>
                        <a:rPr lang="ru-RU" sz="1400" dirty="0">
                          <a:effectLst/>
                        </a:rPr>
                        <a:t>№</a:t>
                      </a:r>
                      <a:endParaRPr lang="ru-RU"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Структурный блок прибора</a:t>
                      </a:r>
                      <a:endParaRPr lang="ru-RU"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a:effectLst/>
                        </a:rPr>
                        <a:t>Функция прибора</a:t>
                      </a:r>
                      <a:endParaRPr lang="ru-RU" sz="1100">
                        <a:effectLst/>
                        <a:latin typeface="Calibri"/>
                        <a:ea typeface="Calibri"/>
                        <a:cs typeface="Times New Roman"/>
                      </a:endParaRPr>
                    </a:p>
                  </a:txBody>
                  <a:tcPr marL="68580" marR="68580" marT="0" marB="0"/>
                </a:tc>
              </a:tr>
              <a:tr h="288582">
                <a:tc>
                  <a:txBody>
                    <a:bodyPr/>
                    <a:lstStyle/>
                    <a:p>
                      <a:pPr algn="ctr">
                        <a:lnSpc>
                          <a:spcPct val="115000"/>
                        </a:lnSpc>
                        <a:spcAft>
                          <a:spcPts val="0"/>
                        </a:spcAft>
                      </a:pPr>
                      <a:r>
                        <a:rPr lang="ru-RU" sz="2000" dirty="0">
                          <a:effectLst/>
                        </a:rPr>
                        <a:t>1</a:t>
                      </a:r>
                      <a:endParaRPr lang="ru-RU" sz="2000" dirty="0">
                        <a:effectLst/>
                        <a:latin typeface="Calibri"/>
                        <a:ea typeface="Calibri"/>
                        <a:cs typeface="Times New Roman"/>
                      </a:endParaRPr>
                    </a:p>
                  </a:txBody>
                  <a:tcPr marL="68580" marR="68580" marT="0" marB="0"/>
                </a:tc>
                <a:tc>
                  <a:txBody>
                    <a:bodyPr/>
                    <a:lstStyle/>
                    <a:p>
                      <a:pPr>
                        <a:lnSpc>
                          <a:spcPct val="107000"/>
                        </a:lnSpc>
                        <a:spcAft>
                          <a:spcPts val="0"/>
                        </a:spcAft>
                      </a:pPr>
                      <a:r>
                        <a:rPr lang="ru-RU" sz="2000" dirty="0">
                          <a:effectLst/>
                          <a:latin typeface="Times New Roman"/>
                          <a:ea typeface="Calibri"/>
                          <a:cs typeface="Times New Roman"/>
                        </a:rPr>
                        <a:t>Набор воды</a:t>
                      </a:r>
                      <a:endParaRPr lang="ru-RU" sz="2000" dirty="0">
                        <a:effectLst/>
                        <a:latin typeface="Calibri"/>
                        <a:ea typeface="Calibri"/>
                        <a:cs typeface="Times New Roman"/>
                      </a:endParaRPr>
                    </a:p>
                  </a:txBody>
                  <a:tcPr marL="68580" marR="68580" marT="0" marB="0"/>
                </a:tc>
                <a:tc>
                  <a:txBody>
                    <a:bodyPr/>
                    <a:lstStyle/>
                    <a:p>
                      <a:pPr>
                        <a:lnSpc>
                          <a:spcPct val="107000"/>
                        </a:lnSpc>
                        <a:spcAft>
                          <a:spcPts val="0"/>
                        </a:spcAft>
                      </a:pPr>
                      <a:r>
                        <a:rPr lang="ru-RU" sz="2000">
                          <a:effectLst/>
                          <a:latin typeface="Times New Roman"/>
                          <a:ea typeface="Calibri"/>
                          <a:cs typeface="Times New Roman"/>
                        </a:rPr>
                        <a:t>Управляемый клапан</a:t>
                      </a:r>
                      <a:endParaRPr lang="ru-RU" sz="2000">
                        <a:effectLst/>
                        <a:latin typeface="Calibri"/>
                        <a:ea typeface="Calibri"/>
                        <a:cs typeface="Times New Roman"/>
                      </a:endParaRPr>
                    </a:p>
                  </a:txBody>
                  <a:tcPr marL="68580" marR="68580" marT="0" marB="0"/>
                </a:tc>
              </a:tr>
              <a:tr h="276045">
                <a:tc>
                  <a:txBody>
                    <a:bodyPr/>
                    <a:lstStyle/>
                    <a:p>
                      <a:pPr algn="ctr">
                        <a:lnSpc>
                          <a:spcPct val="115000"/>
                        </a:lnSpc>
                        <a:spcAft>
                          <a:spcPts val="0"/>
                        </a:spcAft>
                      </a:pPr>
                      <a:r>
                        <a:rPr lang="ru-RU" sz="2000" dirty="0">
                          <a:effectLst/>
                        </a:rPr>
                        <a:t>2</a:t>
                      </a:r>
                      <a:endParaRPr lang="ru-RU" sz="2000" dirty="0">
                        <a:effectLst/>
                        <a:latin typeface="Calibri"/>
                        <a:ea typeface="Calibri"/>
                        <a:cs typeface="Times New Roman"/>
                      </a:endParaRPr>
                    </a:p>
                  </a:txBody>
                  <a:tcPr marL="68580" marR="68580" marT="0" marB="0"/>
                </a:tc>
                <a:tc>
                  <a:txBody>
                    <a:bodyPr/>
                    <a:lstStyle/>
                    <a:p>
                      <a:pPr>
                        <a:lnSpc>
                          <a:spcPct val="107000"/>
                        </a:lnSpc>
                        <a:spcAft>
                          <a:spcPts val="0"/>
                        </a:spcAft>
                      </a:pPr>
                      <a:r>
                        <a:rPr lang="ru-RU" sz="2000" dirty="0">
                          <a:effectLst/>
                          <a:latin typeface="Times New Roman"/>
                          <a:ea typeface="Calibri"/>
                          <a:cs typeface="Times New Roman"/>
                        </a:rPr>
                        <a:t>Слив воды</a:t>
                      </a:r>
                      <a:endParaRPr lang="ru-RU" sz="2000" dirty="0">
                        <a:effectLst/>
                        <a:latin typeface="Calibri"/>
                        <a:ea typeface="Calibri"/>
                        <a:cs typeface="Times New Roman"/>
                      </a:endParaRPr>
                    </a:p>
                  </a:txBody>
                  <a:tcPr marL="68580" marR="68580" marT="0" marB="0"/>
                </a:tc>
                <a:tc>
                  <a:txBody>
                    <a:bodyPr/>
                    <a:lstStyle/>
                    <a:p>
                      <a:pPr>
                        <a:lnSpc>
                          <a:spcPct val="107000"/>
                        </a:lnSpc>
                        <a:spcAft>
                          <a:spcPts val="0"/>
                        </a:spcAft>
                      </a:pPr>
                      <a:r>
                        <a:rPr lang="ru-RU" sz="2000">
                          <a:effectLst/>
                          <a:latin typeface="Times New Roman"/>
                          <a:ea typeface="Calibri"/>
                          <a:cs typeface="Times New Roman"/>
                        </a:rPr>
                        <a:t>Насос, Управляемый клапан</a:t>
                      </a:r>
                      <a:endParaRPr lang="ru-RU" sz="2000">
                        <a:effectLst/>
                        <a:latin typeface="Calibri"/>
                        <a:ea typeface="Calibri"/>
                        <a:cs typeface="Times New Roman"/>
                      </a:endParaRPr>
                    </a:p>
                  </a:txBody>
                  <a:tcPr marL="68580" marR="68580" marT="0" marB="0"/>
                </a:tc>
              </a:tr>
              <a:tr h="250166">
                <a:tc>
                  <a:txBody>
                    <a:bodyPr/>
                    <a:lstStyle/>
                    <a:p>
                      <a:pPr algn="ctr">
                        <a:lnSpc>
                          <a:spcPct val="115000"/>
                        </a:lnSpc>
                        <a:spcAft>
                          <a:spcPts val="0"/>
                        </a:spcAft>
                      </a:pPr>
                      <a:r>
                        <a:rPr lang="ru-RU" sz="2000" dirty="0">
                          <a:effectLst/>
                        </a:rPr>
                        <a:t>3</a:t>
                      </a:r>
                      <a:endParaRPr lang="ru-RU" sz="2000" dirty="0">
                        <a:effectLst/>
                        <a:latin typeface="Calibri"/>
                        <a:ea typeface="Calibri"/>
                        <a:cs typeface="Times New Roman"/>
                      </a:endParaRPr>
                    </a:p>
                  </a:txBody>
                  <a:tcPr marL="68580" marR="68580" marT="0" marB="0"/>
                </a:tc>
                <a:tc>
                  <a:txBody>
                    <a:bodyPr/>
                    <a:lstStyle/>
                    <a:p>
                      <a:pPr>
                        <a:lnSpc>
                          <a:spcPct val="107000"/>
                        </a:lnSpc>
                        <a:spcAft>
                          <a:spcPts val="0"/>
                        </a:spcAft>
                      </a:pPr>
                      <a:r>
                        <a:rPr lang="ru-RU" sz="2000" dirty="0">
                          <a:effectLst/>
                          <a:latin typeface="Times New Roman"/>
                          <a:ea typeface="Calibri"/>
                          <a:cs typeface="Times New Roman"/>
                        </a:rPr>
                        <a:t>Контроль уровня воды </a:t>
                      </a:r>
                      <a:endParaRPr lang="ru-RU" sz="2000" dirty="0">
                        <a:effectLst/>
                        <a:latin typeface="Calibri"/>
                        <a:ea typeface="Calibri"/>
                        <a:cs typeface="Times New Roman"/>
                      </a:endParaRPr>
                    </a:p>
                  </a:txBody>
                  <a:tcPr marL="68580" marR="68580" marT="0" marB="0"/>
                </a:tc>
                <a:tc>
                  <a:txBody>
                    <a:bodyPr/>
                    <a:lstStyle/>
                    <a:p>
                      <a:pPr>
                        <a:lnSpc>
                          <a:spcPct val="107000"/>
                        </a:lnSpc>
                        <a:spcAft>
                          <a:spcPts val="0"/>
                        </a:spcAft>
                      </a:pPr>
                      <a:r>
                        <a:rPr lang="ru-RU" sz="2000" dirty="0">
                          <a:effectLst/>
                          <a:latin typeface="Times New Roman"/>
                          <a:ea typeface="Calibri"/>
                          <a:cs typeface="Times New Roman"/>
                        </a:rPr>
                        <a:t>Датчик уровня</a:t>
                      </a:r>
                      <a:endParaRPr lang="ru-RU" sz="2000" dirty="0">
                        <a:effectLst/>
                        <a:latin typeface="Calibri"/>
                        <a:ea typeface="Calibri"/>
                        <a:cs typeface="Times New Roman"/>
                      </a:endParaRPr>
                    </a:p>
                  </a:txBody>
                  <a:tcPr marL="68580" marR="68580" marT="0" marB="0"/>
                </a:tc>
              </a:tr>
              <a:tr h="319178">
                <a:tc>
                  <a:txBody>
                    <a:bodyPr/>
                    <a:lstStyle/>
                    <a:p>
                      <a:pPr algn="ctr">
                        <a:lnSpc>
                          <a:spcPct val="115000"/>
                        </a:lnSpc>
                        <a:spcAft>
                          <a:spcPts val="0"/>
                        </a:spcAft>
                      </a:pPr>
                      <a:r>
                        <a:rPr lang="ru-RU" sz="2000" dirty="0">
                          <a:effectLst/>
                        </a:rPr>
                        <a:t>4</a:t>
                      </a:r>
                      <a:endParaRPr lang="ru-RU" sz="2000" dirty="0">
                        <a:effectLst/>
                        <a:latin typeface="Calibri"/>
                        <a:ea typeface="Calibri"/>
                        <a:cs typeface="Times New Roman"/>
                      </a:endParaRPr>
                    </a:p>
                  </a:txBody>
                  <a:tcPr marL="68580" marR="68580" marT="0" marB="0"/>
                </a:tc>
                <a:tc>
                  <a:txBody>
                    <a:bodyPr/>
                    <a:lstStyle/>
                    <a:p>
                      <a:pPr>
                        <a:lnSpc>
                          <a:spcPct val="107000"/>
                        </a:lnSpc>
                        <a:spcAft>
                          <a:spcPts val="0"/>
                        </a:spcAft>
                      </a:pPr>
                      <a:r>
                        <a:rPr lang="ru-RU" sz="2000" dirty="0">
                          <a:effectLst/>
                          <a:latin typeface="Times New Roman"/>
                          <a:ea typeface="Calibri"/>
                          <a:cs typeface="Times New Roman"/>
                        </a:rPr>
                        <a:t>Вращение барабана</a:t>
                      </a:r>
                      <a:endParaRPr lang="ru-RU" sz="2000" dirty="0">
                        <a:effectLst/>
                        <a:latin typeface="Calibri"/>
                        <a:ea typeface="Calibri"/>
                        <a:cs typeface="Times New Roman"/>
                      </a:endParaRPr>
                    </a:p>
                  </a:txBody>
                  <a:tcPr marL="68580" marR="68580" marT="0" marB="0"/>
                </a:tc>
                <a:tc>
                  <a:txBody>
                    <a:bodyPr/>
                    <a:lstStyle/>
                    <a:p>
                      <a:pPr>
                        <a:lnSpc>
                          <a:spcPct val="107000"/>
                        </a:lnSpc>
                        <a:spcAft>
                          <a:spcPts val="0"/>
                        </a:spcAft>
                      </a:pPr>
                      <a:r>
                        <a:rPr lang="ru-RU" sz="2000">
                          <a:effectLst/>
                          <a:latin typeface="Times New Roman"/>
                          <a:ea typeface="Calibri"/>
                          <a:cs typeface="Times New Roman"/>
                        </a:rPr>
                        <a:t>Двигатель</a:t>
                      </a:r>
                      <a:endParaRPr lang="ru-RU" sz="2000">
                        <a:effectLst/>
                        <a:latin typeface="Calibri"/>
                        <a:ea typeface="Calibri"/>
                        <a:cs typeface="Times New Roman"/>
                      </a:endParaRPr>
                    </a:p>
                  </a:txBody>
                  <a:tcPr marL="68580" marR="68580" marT="0" marB="0"/>
                </a:tc>
              </a:tr>
              <a:tr h="499057">
                <a:tc>
                  <a:txBody>
                    <a:bodyPr/>
                    <a:lstStyle/>
                    <a:p>
                      <a:pPr algn="ctr">
                        <a:lnSpc>
                          <a:spcPct val="115000"/>
                        </a:lnSpc>
                        <a:spcAft>
                          <a:spcPts val="0"/>
                        </a:spcAft>
                      </a:pPr>
                      <a:r>
                        <a:rPr lang="ru-RU" sz="2000" dirty="0">
                          <a:effectLst/>
                        </a:rPr>
                        <a:t>5</a:t>
                      </a:r>
                      <a:endParaRPr lang="ru-RU" sz="2000" dirty="0">
                        <a:effectLst/>
                        <a:latin typeface="Calibri"/>
                        <a:ea typeface="Calibri"/>
                        <a:cs typeface="Times New Roman"/>
                      </a:endParaRPr>
                    </a:p>
                  </a:txBody>
                  <a:tcPr marL="68580" marR="68580" marT="0" marB="0"/>
                </a:tc>
                <a:tc>
                  <a:txBody>
                    <a:bodyPr/>
                    <a:lstStyle/>
                    <a:p>
                      <a:pPr>
                        <a:lnSpc>
                          <a:spcPct val="107000"/>
                        </a:lnSpc>
                        <a:spcAft>
                          <a:spcPts val="0"/>
                        </a:spcAft>
                      </a:pPr>
                      <a:r>
                        <a:rPr lang="ru-RU" sz="2000" dirty="0">
                          <a:effectLst/>
                          <a:latin typeface="Times New Roman"/>
                          <a:ea typeface="Calibri"/>
                          <a:cs typeface="Times New Roman"/>
                        </a:rPr>
                        <a:t>Контроль вращения</a:t>
                      </a:r>
                      <a:endParaRPr lang="ru-RU" sz="2000" dirty="0">
                        <a:effectLst/>
                        <a:latin typeface="Calibri"/>
                        <a:ea typeface="Calibri"/>
                        <a:cs typeface="Times New Roman"/>
                      </a:endParaRPr>
                    </a:p>
                  </a:txBody>
                  <a:tcPr marL="68580" marR="68580" marT="0" marB="0"/>
                </a:tc>
                <a:tc>
                  <a:txBody>
                    <a:bodyPr/>
                    <a:lstStyle/>
                    <a:p>
                      <a:pPr>
                        <a:lnSpc>
                          <a:spcPct val="107000"/>
                        </a:lnSpc>
                        <a:spcAft>
                          <a:spcPts val="0"/>
                        </a:spcAft>
                      </a:pPr>
                      <a:r>
                        <a:rPr lang="ru-RU" sz="2000">
                          <a:effectLst/>
                          <a:latin typeface="Times New Roman"/>
                          <a:ea typeface="Calibri"/>
                          <a:cs typeface="Times New Roman"/>
                        </a:rPr>
                        <a:t>Датчик Холла</a:t>
                      </a:r>
                      <a:endParaRPr lang="ru-RU" sz="2000">
                        <a:effectLst/>
                        <a:latin typeface="Calibri"/>
                        <a:ea typeface="Calibri"/>
                        <a:cs typeface="Times New Roman"/>
                      </a:endParaRPr>
                    </a:p>
                  </a:txBody>
                  <a:tcPr marL="68580" marR="68580" marT="0" marB="0"/>
                </a:tc>
              </a:tr>
              <a:tr h="302509">
                <a:tc>
                  <a:txBody>
                    <a:bodyPr/>
                    <a:lstStyle/>
                    <a:p>
                      <a:pPr algn="ctr">
                        <a:lnSpc>
                          <a:spcPct val="115000"/>
                        </a:lnSpc>
                        <a:spcAft>
                          <a:spcPts val="0"/>
                        </a:spcAft>
                      </a:pPr>
                      <a:r>
                        <a:rPr lang="ru-RU" sz="2000" dirty="0">
                          <a:effectLst/>
                        </a:rPr>
                        <a:t>6</a:t>
                      </a:r>
                      <a:endParaRPr lang="ru-RU" sz="2000" dirty="0">
                        <a:effectLst/>
                        <a:latin typeface="Calibri"/>
                        <a:ea typeface="Calibri"/>
                        <a:cs typeface="Times New Roman"/>
                      </a:endParaRPr>
                    </a:p>
                  </a:txBody>
                  <a:tcPr marL="68580" marR="68580" marT="0" marB="0"/>
                </a:tc>
                <a:tc>
                  <a:txBody>
                    <a:bodyPr/>
                    <a:lstStyle/>
                    <a:p>
                      <a:pPr>
                        <a:lnSpc>
                          <a:spcPct val="107000"/>
                        </a:lnSpc>
                        <a:spcAft>
                          <a:spcPts val="0"/>
                        </a:spcAft>
                      </a:pPr>
                      <a:r>
                        <a:rPr lang="ru-RU" sz="2000" dirty="0">
                          <a:effectLst/>
                          <a:latin typeface="Times New Roman"/>
                          <a:ea typeface="Calibri"/>
                          <a:cs typeface="Times New Roman"/>
                        </a:rPr>
                        <a:t>Нагрев воды</a:t>
                      </a:r>
                      <a:endParaRPr lang="ru-RU" sz="2000" dirty="0">
                        <a:effectLst/>
                        <a:latin typeface="Calibri"/>
                        <a:ea typeface="Calibri"/>
                        <a:cs typeface="Times New Roman"/>
                      </a:endParaRPr>
                    </a:p>
                  </a:txBody>
                  <a:tcPr marL="68580" marR="68580" marT="0" marB="0"/>
                </a:tc>
                <a:tc>
                  <a:txBody>
                    <a:bodyPr/>
                    <a:lstStyle/>
                    <a:p>
                      <a:pPr>
                        <a:lnSpc>
                          <a:spcPct val="107000"/>
                        </a:lnSpc>
                        <a:spcAft>
                          <a:spcPts val="0"/>
                        </a:spcAft>
                      </a:pPr>
                      <a:r>
                        <a:rPr lang="ru-RU" sz="2000">
                          <a:effectLst/>
                          <a:latin typeface="Times New Roman"/>
                          <a:ea typeface="Calibri"/>
                          <a:cs typeface="Times New Roman"/>
                        </a:rPr>
                        <a:t>ТЭН</a:t>
                      </a:r>
                      <a:endParaRPr lang="ru-RU" sz="2000">
                        <a:effectLst/>
                        <a:latin typeface="Calibri"/>
                        <a:ea typeface="Calibri"/>
                        <a:cs typeface="Times New Roman"/>
                      </a:endParaRPr>
                    </a:p>
                  </a:txBody>
                  <a:tcPr marL="68580" marR="68580" marT="0" marB="0"/>
                </a:tc>
              </a:tr>
              <a:tr h="344199">
                <a:tc>
                  <a:txBody>
                    <a:bodyPr/>
                    <a:lstStyle/>
                    <a:p>
                      <a:pPr algn="ctr">
                        <a:lnSpc>
                          <a:spcPct val="115000"/>
                        </a:lnSpc>
                        <a:spcAft>
                          <a:spcPts val="0"/>
                        </a:spcAft>
                      </a:pPr>
                      <a:r>
                        <a:rPr lang="ru-RU" sz="2000" dirty="0">
                          <a:effectLst/>
                        </a:rPr>
                        <a:t>7</a:t>
                      </a:r>
                      <a:endParaRPr lang="ru-RU" sz="2000" dirty="0">
                        <a:effectLst/>
                        <a:latin typeface="Calibri"/>
                        <a:ea typeface="Calibri"/>
                        <a:cs typeface="Times New Roman"/>
                      </a:endParaRPr>
                    </a:p>
                  </a:txBody>
                  <a:tcPr marL="68580" marR="68580" marT="0" marB="0"/>
                </a:tc>
                <a:tc>
                  <a:txBody>
                    <a:bodyPr/>
                    <a:lstStyle/>
                    <a:p>
                      <a:pPr>
                        <a:lnSpc>
                          <a:spcPct val="107000"/>
                        </a:lnSpc>
                        <a:spcAft>
                          <a:spcPts val="0"/>
                        </a:spcAft>
                      </a:pPr>
                      <a:r>
                        <a:rPr lang="ru-RU" sz="2000" dirty="0">
                          <a:effectLst/>
                          <a:latin typeface="Times New Roman"/>
                          <a:ea typeface="Calibri"/>
                          <a:cs typeface="Times New Roman"/>
                        </a:rPr>
                        <a:t>Контроль нагрева</a:t>
                      </a:r>
                      <a:endParaRPr lang="ru-RU" sz="2000" dirty="0">
                        <a:effectLst/>
                        <a:latin typeface="Calibri"/>
                        <a:ea typeface="Calibri"/>
                        <a:cs typeface="Times New Roman"/>
                      </a:endParaRPr>
                    </a:p>
                  </a:txBody>
                  <a:tcPr marL="68580" marR="68580" marT="0" marB="0"/>
                </a:tc>
                <a:tc>
                  <a:txBody>
                    <a:bodyPr/>
                    <a:lstStyle/>
                    <a:p>
                      <a:pPr>
                        <a:lnSpc>
                          <a:spcPct val="107000"/>
                        </a:lnSpc>
                        <a:spcAft>
                          <a:spcPts val="0"/>
                        </a:spcAft>
                      </a:pPr>
                      <a:r>
                        <a:rPr lang="ru-RU" sz="2000">
                          <a:effectLst/>
                          <a:latin typeface="Times New Roman"/>
                          <a:ea typeface="Calibri"/>
                          <a:cs typeface="Times New Roman"/>
                        </a:rPr>
                        <a:t>Термодатчик</a:t>
                      </a:r>
                      <a:endParaRPr lang="ru-RU" sz="2000">
                        <a:effectLst/>
                        <a:latin typeface="Calibri"/>
                        <a:ea typeface="Calibri"/>
                        <a:cs typeface="Times New Roman"/>
                      </a:endParaRPr>
                    </a:p>
                  </a:txBody>
                  <a:tcPr marL="68580" marR="68580" marT="0" marB="0"/>
                </a:tc>
              </a:tr>
              <a:tr h="499057">
                <a:tc>
                  <a:txBody>
                    <a:bodyPr/>
                    <a:lstStyle/>
                    <a:p>
                      <a:pPr algn="ctr">
                        <a:lnSpc>
                          <a:spcPct val="115000"/>
                        </a:lnSpc>
                        <a:spcAft>
                          <a:spcPts val="0"/>
                        </a:spcAft>
                      </a:pPr>
                      <a:r>
                        <a:rPr lang="ru-RU" sz="2000" dirty="0">
                          <a:effectLst/>
                        </a:rPr>
                        <a:t>8</a:t>
                      </a:r>
                      <a:endParaRPr lang="ru-RU" sz="2000" dirty="0">
                        <a:effectLst/>
                        <a:latin typeface="Calibri"/>
                        <a:ea typeface="Calibri"/>
                        <a:cs typeface="Times New Roman"/>
                      </a:endParaRPr>
                    </a:p>
                  </a:txBody>
                  <a:tcPr marL="68580" marR="68580" marT="0" marB="0"/>
                </a:tc>
                <a:tc>
                  <a:txBody>
                    <a:bodyPr/>
                    <a:lstStyle/>
                    <a:p>
                      <a:pPr>
                        <a:lnSpc>
                          <a:spcPct val="107000"/>
                        </a:lnSpc>
                        <a:spcAft>
                          <a:spcPts val="0"/>
                        </a:spcAft>
                      </a:pPr>
                      <a:r>
                        <a:rPr lang="ru-RU" sz="2000" dirty="0">
                          <a:effectLst/>
                          <a:latin typeface="Times New Roman"/>
                          <a:ea typeface="Calibri"/>
                          <a:cs typeface="Times New Roman"/>
                        </a:rPr>
                        <a:t>Ввод порошка </a:t>
                      </a:r>
                      <a:endParaRPr lang="ru-RU" sz="2000" dirty="0">
                        <a:effectLst/>
                        <a:latin typeface="Calibri"/>
                        <a:ea typeface="Calibri"/>
                        <a:cs typeface="Times New Roman"/>
                      </a:endParaRPr>
                    </a:p>
                  </a:txBody>
                  <a:tcPr marL="68580" marR="68580" marT="0" marB="0"/>
                </a:tc>
                <a:tc>
                  <a:txBody>
                    <a:bodyPr/>
                    <a:lstStyle/>
                    <a:p>
                      <a:pPr>
                        <a:lnSpc>
                          <a:spcPct val="107000"/>
                        </a:lnSpc>
                        <a:spcAft>
                          <a:spcPts val="0"/>
                        </a:spcAft>
                      </a:pPr>
                      <a:r>
                        <a:rPr lang="ru-RU" sz="2000" dirty="0">
                          <a:effectLst/>
                          <a:latin typeface="Times New Roman"/>
                          <a:ea typeface="Calibri"/>
                          <a:cs typeface="Times New Roman"/>
                        </a:rPr>
                        <a:t>Управляемый клапан</a:t>
                      </a:r>
                      <a:endParaRPr lang="ru-RU" sz="2000" dirty="0">
                        <a:effectLst/>
                        <a:latin typeface="Calibri"/>
                        <a:ea typeface="Calibri"/>
                        <a:cs typeface="Times New Roman"/>
                      </a:endParaRPr>
                    </a:p>
                  </a:txBody>
                  <a:tcPr marL="68580" marR="68580" marT="0" marB="0"/>
                </a:tc>
              </a:tr>
              <a:tr h="257802">
                <a:tc>
                  <a:txBody>
                    <a:bodyPr/>
                    <a:lstStyle/>
                    <a:p>
                      <a:r>
                        <a:rPr lang="en-US" sz="2000" dirty="0" smtClean="0"/>
                        <a:t>9</a:t>
                      </a:r>
                      <a:endParaRPr lang="ru-RU" sz="2000" dirty="0"/>
                    </a:p>
                  </a:txBody>
                  <a:tcPr marL="68580" marR="68580" marT="0" marB="0"/>
                </a:tc>
                <a:tc>
                  <a:txBody>
                    <a:bodyPr/>
                    <a:lstStyle/>
                    <a:p>
                      <a:pPr>
                        <a:lnSpc>
                          <a:spcPct val="107000"/>
                        </a:lnSpc>
                        <a:spcAft>
                          <a:spcPts val="0"/>
                        </a:spcAft>
                      </a:pPr>
                      <a:r>
                        <a:rPr lang="ru-RU" sz="2000">
                          <a:effectLst/>
                          <a:latin typeface="Times New Roman"/>
                          <a:ea typeface="Calibri"/>
                          <a:cs typeface="Times New Roman"/>
                        </a:rPr>
                        <a:t>Управление</a:t>
                      </a:r>
                      <a:endParaRPr lang="ru-RU" sz="2000">
                        <a:effectLst/>
                        <a:latin typeface="Calibri"/>
                        <a:ea typeface="Calibri"/>
                        <a:cs typeface="Times New Roman"/>
                      </a:endParaRPr>
                    </a:p>
                  </a:txBody>
                  <a:tcPr marL="68580" marR="68580" marT="0" marB="0"/>
                </a:tc>
                <a:tc>
                  <a:txBody>
                    <a:bodyPr/>
                    <a:lstStyle/>
                    <a:p>
                      <a:pPr>
                        <a:lnSpc>
                          <a:spcPct val="107000"/>
                        </a:lnSpc>
                        <a:spcAft>
                          <a:spcPts val="0"/>
                        </a:spcAft>
                      </a:pPr>
                      <a:r>
                        <a:rPr lang="ru-RU" sz="2000" dirty="0">
                          <a:effectLst/>
                          <a:latin typeface="Times New Roman"/>
                          <a:ea typeface="Calibri"/>
                          <a:cs typeface="Times New Roman"/>
                        </a:rPr>
                        <a:t>Клавиатура</a:t>
                      </a:r>
                      <a:endParaRPr lang="ru-RU" sz="2000" dirty="0">
                        <a:effectLst/>
                        <a:latin typeface="Calibri"/>
                        <a:ea typeface="Calibri"/>
                        <a:cs typeface="Times New Roman"/>
                      </a:endParaRPr>
                    </a:p>
                  </a:txBody>
                  <a:tcPr marL="68580" marR="68580" marT="0" marB="0"/>
                </a:tc>
              </a:tr>
              <a:tr h="499057">
                <a:tc>
                  <a:txBody>
                    <a:bodyPr/>
                    <a:lstStyle/>
                    <a:p>
                      <a:r>
                        <a:rPr lang="en-US" sz="2000" dirty="0" smtClean="0"/>
                        <a:t>10</a:t>
                      </a:r>
                      <a:endParaRPr lang="ru-RU" sz="2000" dirty="0"/>
                    </a:p>
                  </a:txBody>
                  <a:tcPr marL="68580" marR="68580" marT="0" marB="0"/>
                </a:tc>
                <a:tc>
                  <a:txBody>
                    <a:bodyPr/>
                    <a:lstStyle/>
                    <a:p>
                      <a:pPr>
                        <a:lnSpc>
                          <a:spcPct val="107000"/>
                        </a:lnSpc>
                        <a:spcAft>
                          <a:spcPts val="0"/>
                        </a:spcAft>
                      </a:pPr>
                      <a:r>
                        <a:rPr lang="ru-RU" sz="2000">
                          <a:effectLst/>
                          <a:latin typeface="Times New Roman"/>
                          <a:ea typeface="Calibri"/>
                          <a:cs typeface="Times New Roman"/>
                        </a:rPr>
                        <a:t>Вывод информации</a:t>
                      </a:r>
                      <a:endParaRPr lang="ru-RU" sz="2000">
                        <a:effectLst/>
                        <a:latin typeface="Calibri"/>
                        <a:ea typeface="Calibri"/>
                        <a:cs typeface="Times New Roman"/>
                      </a:endParaRPr>
                    </a:p>
                  </a:txBody>
                  <a:tcPr marL="68580" marR="68580" marT="0" marB="0"/>
                </a:tc>
                <a:tc>
                  <a:txBody>
                    <a:bodyPr/>
                    <a:lstStyle/>
                    <a:p>
                      <a:pPr>
                        <a:lnSpc>
                          <a:spcPct val="107000"/>
                        </a:lnSpc>
                        <a:spcAft>
                          <a:spcPts val="0"/>
                        </a:spcAft>
                      </a:pPr>
                      <a:r>
                        <a:rPr lang="ru-RU" sz="2000" dirty="0">
                          <a:effectLst/>
                          <a:latin typeface="Times New Roman"/>
                          <a:ea typeface="Calibri"/>
                          <a:cs typeface="Times New Roman"/>
                        </a:rPr>
                        <a:t>Экран</a:t>
                      </a:r>
                      <a:endParaRPr lang="ru-RU" sz="2000" dirty="0">
                        <a:effectLst/>
                        <a:latin typeface="Calibri"/>
                        <a:ea typeface="Calibri"/>
                        <a:cs typeface="Times New Roman"/>
                      </a:endParaRPr>
                    </a:p>
                  </a:txBody>
                  <a:tcPr marL="68580" marR="68580" marT="0" marB="0"/>
                </a:tc>
              </a:tr>
              <a:tr h="499057">
                <a:tc>
                  <a:txBody>
                    <a:bodyPr/>
                    <a:lstStyle/>
                    <a:p>
                      <a:r>
                        <a:rPr lang="en-US" sz="2000" dirty="0" smtClean="0"/>
                        <a:t>11</a:t>
                      </a:r>
                      <a:endParaRPr lang="ru-RU" sz="2000" dirty="0"/>
                    </a:p>
                  </a:txBody>
                  <a:tcPr marL="68580" marR="68580" marT="0" marB="0"/>
                </a:tc>
                <a:tc>
                  <a:txBody>
                    <a:bodyPr/>
                    <a:lstStyle/>
                    <a:p>
                      <a:pPr>
                        <a:lnSpc>
                          <a:spcPct val="107000"/>
                        </a:lnSpc>
                        <a:spcAft>
                          <a:spcPts val="0"/>
                        </a:spcAft>
                      </a:pPr>
                      <a:r>
                        <a:rPr lang="ru-RU" sz="2000">
                          <a:effectLst/>
                          <a:latin typeface="Times New Roman"/>
                          <a:ea typeface="Calibri"/>
                          <a:cs typeface="Times New Roman"/>
                        </a:rPr>
                        <a:t>Отсчет времени</a:t>
                      </a:r>
                      <a:endParaRPr lang="ru-RU" sz="2000">
                        <a:effectLst/>
                        <a:latin typeface="Calibri"/>
                        <a:ea typeface="Calibri"/>
                        <a:cs typeface="Times New Roman"/>
                      </a:endParaRPr>
                    </a:p>
                  </a:txBody>
                  <a:tcPr marL="68580" marR="68580" marT="0" marB="0"/>
                </a:tc>
                <a:tc>
                  <a:txBody>
                    <a:bodyPr/>
                    <a:lstStyle/>
                    <a:p>
                      <a:pPr>
                        <a:lnSpc>
                          <a:spcPct val="107000"/>
                        </a:lnSpc>
                        <a:spcAft>
                          <a:spcPts val="0"/>
                        </a:spcAft>
                      </a:pPr>
                      <a:r>
                        <a:rPr lang="ru-RU" sz="2000" dirty="0">
                          <a:effectLst/>
                          <a:latin typeface="Times New Roman"/>
                          <a:ea typeface="Calibri"/>
                          <a:cs typeface="Times New Roman"/>
                        </a:rPr>
                        <a:t>Таймер МК</a:t>
                      </a:r>
                      <a:endParaRPr lang="ru-RU" sz="2000" dirty="0">
                        <a:effectLst/>
                        <a:latin typeface="Calibri"/>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val="33947354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03213" y="307676"/>
            <a:ext cx="8596668" cy="1320800"/>
          </a:xfrm>
        </p:spPr>
        <p:txBody>
          <a:bodyPr/>
          <a:lstStyle/>
          <a:p>
            <a:r>
              <a:rPr lang="ru-RU" dirty="0"/>
              <a:t>Разработка структурной и функциональной схем устройства</a:t>
            </a:r>
          </a:p>
        </p:txBody>
      </p:sp>
      <p:sp>
        <p:nvSpPr>
          <p:cNvPr id="3" name="Объект 2"/>
          <p:cNvSpPr>
            <a:spLocks noGrp="1"/>
          </p:cNvSpPr>
          <p:nvPr>
            <p:ph idx="1"/>
          </p:nvPr>
        </p:nvSpPr>
        <p:spPr/>
        <p:txBody>
          <a:bodyPr/>
          <a:lstStyle/>
          <a:p>
            <a:endParaRPr lang="ru-RU"/>
          </a:p>
        </p:txBody>
      </p:sp>
      <p:pic>
        <p:nvPicPr>
          <p:cNvPr id="1028" name="Picture 4" descr="D:\! ТОЭ\Преподаватель\МПС\STM\Лекции\10_Пример проектирования\Схема курсовой.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7972" y="1465961"/>
            <a:ext cx="8860885" cy="53028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57938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Управление мощной нагрузкой</a:t>
            </a:r>
          </a:p>
        </p:txBody>
      </p:sp>
      <p:sp>
        <p:nvSpPr>
          <p:cNvPr id="3" name="Объект 2"/>
          <p:cNvSpPr>
            <a:spLocks noGrp="1"/>
          </p:cNvSpPr>
          <p:nvPr>
            <p:ph idx="1"/>
          </p:nvPr>
        </p:nvSpPr>
        <p:spPr/>
        <p:txBody>
          <a:bodyPr/>
          <a:lstStyle/>
          <a:p>
            <a:endParaRPr lang="ru-RU"/>
          </a:p>
        </p:txBody>
      </p:sp>
      <p:pic>
        <p:nvPicPr>
          <p:cNvPr id="2050" name="Picture 2" descr="D:\! ТОЭ\Преподаватель\МПС\STM\Лекции\10_Пример проектирования\Схема курсовой_Тр.кл.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8164" y="1380227"/>
            <a:ext cx="8875117" cy="53113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37216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Управление мощной </a:t>
            </a:r>
            <a:r>
              <a:rPr lang="ru-RU" dirty="0" smtClean="0"/>
              <a:t>нагрузкой</a:t>
            </a:r>
            <a:endParaRPr lang="ru-RU" dirty="0"/>
          </a:p>
        </p:txBody>
      </p:sp>
      <p:sp>
        <p:nvSpPr>
          <p:cNvPr id="3" name="Объект 2"/>
          <p:cNvSpPr>
            <a:spLocks noGrp="1"/>
          </p:cNvSpPr>
          <p:nvPr>
            <p:ph idx="1"/>
          </p:nvPr>
        </p:nvSpPr>
        <p:spPr/>
        <p:txBody>
          <a:bodyPr/>
          <a:lstStyle/>
          <a:p>
            <a:r>
              <a:rPr lang="ru-RU" dirty="0"/>
              <a:t>Условно можно выделить 3 группы методов:</a:t>
            </a:r>
          </a:p>
          <a:p>
            <a:r>
              <a:rPr lang="ru-RU" dirty="0"/>
              <a:t>Управление нагрузкой постоянного тока.</a:t>
            </a:r>
          </a:p>
          <a:p>
            <a:pPr lvl="1"/>
            <a:r>
              <a:rPr lang="ru-RU" dirty="0"/>
              <a:t>Транзисторный ключ на биполярном транзисторе.</a:t>
            </a:r>
          </a:p>
          <a:p>
            <a:pPr lvl="1"/>
            <a:r>
              <a:rPr lang="ru-RU" dirty="0"/>
              <a:t>Транзисторный ключ на МОП-транзисторе (MOSFET).</a:t>
            </a:r>
          </a:p>
          <a:p>
            <a:pPr lvl="1"/>
            <a:r>
              <a:rPr lang="ru-RU" dirty="0"/>
              <a:t>Транзисторный ключ на IGBT.</a:t>
            </a:r>
          </a:p>
          <a:p>
            <a:r>
              <a:rPr lang="ru-RU" dirty="0"/>
              <a:t>Управление нагрузкой переменного тока.</a:t>
            </a:r>
          </a:p>
          <a:p>
            <a:pPr lvl="1"/>
            <a:r>
              <a:rPr lang="ru-RU" dirty="0" err="1"/>
              <a:t>Тиристорный</a:t>
            </a:r>
            <a:r>
              <a:rPr lang="ru-RU" dirty="0"/>
              <a:t> ключ.</a:t>
            </a:r>
          </a:p>
          <a:p>
            <a:pPr lvl="1"/>
            <a:r>
              <a:rPr lang="ru-RU" dirty="0" err="1"/>
              <a:t>Симисторный</a:t>
            </a:r>
            <a:r>
              <a:rPr lang="ru-RU" dirty="0"/>
              <a:t> ключ.</a:t>
            </a:r>
          </a:p>
          <a:p>
            <a:r>
              <a:rPr lang="ru-RU" dirty="0"/>
              <a:t>Универсальный метод.</a:t>
            </a:r>
          </a:p>
          <a:p>
            <a:pPr lvl="1"/>
            <a:r>
              <a:rPr lang="ru-RU" dirty="0"/>
              <a:t>Реле.</a:t>
            </a:r>
          </a:p>
          <a:p>
            <a:endParaRPr lang="ru-RU" dirty="0"/>
          </a:p>
        </p:txBody>
      </p:sp>
    </p:spTree>
    <p:extLst>
      <p:ext uri="{BB962C8B-B14F-4D97-AF65-F5344CB8AC3E}">
        <p14:creationId xmlns:p14="http://schemas.microsoft.com/office/powerpoint/2010/main" val="40536708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Ключ на биполярном транзисторе</a:t>
            </a:r>
            <a:br>
              <a:rPr lang="ru-RU" dirty="0"/>
            </a:br>
            <a:endParaRPr lang="ru-RU" dirty="0"/>
          </a:p>
        </p:txBody>
      </p:sp>
      <p:pic>
        <p:nvPicPr>
          <p:cNvPr id="1229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16299" y="1668131"/>
            <a:ext cx="3764981" cy="46559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48250" y="1650523"/>
            <a:ext cx="1047750" cy="514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4"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48250" y="2517256"/>
            <a:ext cx="1323975" cy="771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5"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48250" y="3475909"/>
            <a:ext cx="1162050" cy="828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8"/>
          <p:cNvSpPr>
            <a:spLocks noChangeArrowheads="1"/>
          </p:cNvSpPr>
          <p:nvPr/>
        </p:nvSpPr>
        <p:spPr bwMode="auto">
          <a:xfrm>
            <a:off x="6291262" y="1320895"/>
            <a:ext cx="3325827" cy="846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500" b="0" i="0" u="none" strike="noStrike" cap="none" normalizeH="0" baseline="0" dirty="0" smtClean="0">
                <a:ln>
                  <a:noFill/>
                </a:ln>
                <a:solidFill>
                  <a:srgbClr val="515151"/>
                </a:solidFill>
                <a:effectLst/>
                <a:latin typeface="PT Serif"/>
                <a:cs typeface="Arial" pitchFamily="34" charset="0"/>
              </a:rPr>
              <a:t>Коэффициент </a:t>
            </a:r>
            <a:r>
              <a:rPr kumimoji="0" lang="ru-RU" altLang="ru-RU" sz="1700" b="0" i="0" u="none" strike="noStrike" cap="none" normalizeH="0" baseline="0" dirty="0" smtClean="0">
                <a:ln>
                  <a:noFill/>
                </a:ln>
                <a:solidFill>
                  <a:srgbClr val="515151"/>
                </a:solidFill>
                <a:effectLst/>
                <a:latin typeface="MathJax_Math-italic"/>
                <a:cs typeface="Arial" pitchFamily="34" charset="0"/>
              </a:rPr>
              <a:t>β</a:t>
            </a:r>
            <a:r>
              <a:rPr kumimoji="0" lang="ru-RU" altLang="ru-RU" sz="1500" b="0" i="0" u="none" strike="noStrike" cap="none" normalizeH="0" baseline="0" dirty="0" smtClean="0">
                <a:ln>
                  <a:noFill/>
                </a:ln>
                <a:solidFill>
                  <a:srgbClr val="515151"/>
                </a:solidFill>
                <a:effectLst/>
                <a:latin typeface="PT Serif"/>
                <a:cs typeface="Arial" pitchFamily="34" charset="0"/>
              </a:rPr>
              <a:t> — это коэффициент усиления по току. Его ещё обозначают </a:t>
            </a:r>
            <a:r>
              <a:rPr kumimoji="0" lang="ru-RU" altLang="ru-RU" sz="1700" b="0" i="0" u="none" strike="noStrike" cap="none" normalizeH="0" baseline="0" dirty="0" smtClean="0">
                <a:ln>
                  <a:noFill/>
                </a:ln>
                <a:solidFill>
                  <a:srgbClr val="515151"/>
                </a:solidFill>
                <a:effectLst/>
                <a:latin typeface="MathJax_Math-italic"/>
                <a:cs typeface="Arial" pitchFamily="34" charset="0"/>
              </a:rPr>
              <a:t>h</a:t>
            </a:r>
            <a:r>
              <a:rPr kumimoji="0" lang="ru-RU" altLang="ru-RU" sz="1200" b="0" i="0" u="none" strike="noStrike" cap="none" normalizeH="0" baseline="0" dirty="0" smtClean="0">
                <a:ln>
                  <a:noFill/>
                </a:ln>
                <a:solidFill>
                  <a:srgbClr val="515151"/>
                </a:solidFill>
                <a:effectLst/>
                <a:latin typeface="MathJax_Main"/>
                <a:cs typeface="Arial" pitchFamily="34" charset="0"/>
              </a:rPr>
              <a:t>21</a:t>
            </a:r>
            <a:r>
              <a:rPr kumimoji="0" lang="ru-RU" altLang="ru-RU" sz="1000" b="0" i="0" u="none" strike="noStrike" cap="none" normalizeH="0" baseline="0" dirty="0" smtClean="0">
                <a:ln>
                  <a:noFill/>
                </a:ln>
                <a:solidFill>
                  <a:srgbClr val="515151"/>
                </a:solidFill>
                <a:effectLst/>
                <a:latin typeface="STIXGeneral"/>
                <a:cs typeface="Arial" pitchFamily="34" charset="0"/>
              </a:rPr>
              <a:t>э, </a:t>
            </a:r>
            <a:r>
              <a:rPr kumimoji="0" lang="ru-RU" altLang="ru-RU" sz="1500" b="0" i="0" u="none" strike="noStrike" cap="none" normalizeH="0" baseline="0" dirty="0" smtClean="0">
                <a:ln>
                  <a:noFill/>
                </a:ln>
                <a:solidFill>
                  <a:srgbClr val="515151"/>
                </a:solidFill>
                <a:effectLst/>
                <a:latin typeface="PT Serif"/>
                <a:cs typeface="Arial" pitchFamily="34" charset="0"/>
              </a:rPr>
              <a:t>h21э </a:t>
            </a:r>
            <a:endParaRPr kumimoji="0" lang="ru-RU" alt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 name="Rectangle 9"/>
          <p:cNvSpPr>
            <a:spLocks noChangeArrowheads="1"/>
          </p:cNvSpPr>
          <p:nvPr/>
        </p:nvSpPr>
        <p:spPr bwMode="auto">
          <a:xfrm>
            <a:off x="6538365" y="2428664"/>
            <a:ext cx="4562339" cy="353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500" b="0" i="0" u="none" strike="noStrike" cap="none" normalizeH="0" baseline="0" dirty="0" smtClean="0">
                <a:ln>
                  <a:noFill/>
                </a:ln>
                <a:solidFill>
                  <a:srgbClr val="515151"/>
                </a:solidFill>
                <a:effectLst/>
                <a:latin typeface="PT Serif"/>
                <a:cs typeface="Arial" pitchFamily="34" charset="0"/>
              </a:rPr>
              <a:t>мощность нагрузки </a:t>
            </a:r>
            <a:r>
              <a:rPr kumimoji="0" lang="ru-RU" altLang="ru-RU" sz="1700" b="0" i="0" u="none" strike="noStrike" cap="none" normalizeH="0" baseline="0" dirty="0" smtClean="0">
                <a:ln>
                  <a:noFill/>
                </a:ln>
                <a:solidFill>
                  <a:srgbClr val="515151"/>
                </a:solidFill>
                <a:effectLst/>
                <a:latin typeface="MathJax_Math-italic"/>
                <a:cs typeface="Arial" pitchFamily="34" charset="0"/>
              </a:rPr>
              <a:t>P</a:t>
            </a:r>
            <a:r>
              <a:rPr kumimoji="0" lang="ru-RU" altLang="ru-RU" sz="1500" b="0" i="0" u="none" strike="noStrike" cap="none" normalizeH="0" baseline="0" dirty="0" smtClean="0">
                <a:ln>
                  <a:noFill/>
                </a:ln>
                <a:solidFill>
                  <a:srgbClr val="515151"/>
                </a:solidFill>
                <a:effectLst/>
                <a:latin typeface="PT Serif"/>
                <a:cs typeface="Arial" pitchFamily="34" charset="0"/>
              </a:rPr>
              <a:t> и напряжение питания </a:t>
            </a:r>
            <a:r>
              <a:rPr kumimoji="0" lang="ru-RU" altLang="ru-RU" sz="1700" b="0" i="0" u="none" strike="noStrike" cap="none" normalizeH="0" baseline="0" dirty="0" smtClean="0">
                <a:ln>
                  <a:noFill/>
                </a:ln>
                <a:solidFill>
                  <a:srgbClr val="515151"/>
                </a:solidFill>
                <a:effectLst/>
                <a:latin typeface="MathJax_Math-italic"/>
                <a:cs typeface="Arial" pitchFamily="34" charset="0"/>
              </a:rPr>
              <a:t>V</a:t>
            </a:r>
            <a:r>
              <a:rPr kumimoji="0" lang="ru-RU" altLang="ru-RU" sz="1500" b="0" i="0" u="none" strike="noStrike" cap="none" normalizeH="0" baseline="0" dirty="0" smtClean="0">
                <a:ln>
                  <a:noFill/>
                </a:ln>
                <a:solidFill>
                  <a:srgbClr val="515151"/>
                </a:solidFill>
                <a:effectLst/>
                <a:latin typeface="PT Serif"/>
                <a:cs typeface="Arial" pitchFamily="34" charset="0"/>
              </a:rPr>
              <a:t>,</a:t>
            </a:r>
            <a:r>
              <a:rPr kumimoji="0" lang="ru-RU" altLang="ru-RU" sz="800" b="0" i="0" u="none" strike="noStrike" cap="none" normalizeH="0" baseline="0" dirty="0" smtClean="0">
                <a:ln>
                  <a:noFill/>
                </a:ln>
                <a:solidFill>
                  <a:schemeClr val="tx1"/>
                </a:solidFill>
                <a:effectLst/>
                <a:latin typeface="Arial" pitchFamily="34" charset="0"/>
                <a:cs typeface="Arial" pitchFamily="34" charset="0"/>
              </a:rPr>
              <a:t> </a:t>
            </a:r>
            <a:endParaRPr kumimoji="0" lang="ru-RU" altLang="ru-RU" sz="18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7" name="Таблица 6"/>
          <p:cNvGraphicFramePr>
            <a:graphicFrameLocks noGrp="1"/>
          </p:cNvGraphicFramePr>
          <p:nvPr>
            <p:extLst>
              <p:ext uri="{D42A27DB-BD31-4B8C-83A1-F6EECF244321}">
                <p14:modId xmlns:p14="http://schemas.microsoft.com/office/powerpoint/2010/main" val="4163368609"/>
              </p:ext>
            </p:extLst>
          </p:nvPr>
        </p:nvGraphicFramePr>
        <p:xfrm>
          <a:off x="4621993" y="4417300"/>
          <a:ext cx="6858000" cy="2103120"/>
        </p:xfrm>
        <a:graphic>
          <a:graphicData uri="http://schemas.openxmlformats.org/drawingml/2006/table">
            <a:tbl>
              <a:tblPr/>
              <a:tblGrid>
                <a:gridCol w="1714500"/>
                <a:gridCol w="1714500"/>
                <a:gridCol w="1714500"/>
                <a:gridCol w="1714500"/>
              </a:tblGrid>
              <a:tr h="0">
                <a:tc>
                  <a:txBody>
                    <a:bodyPr/>
                    <a:lstStyle/>
                    <a:p>
                      <a:pPr algn="l"/>
                      <a:r>
                        <a:rPr lang="ru-RU" dirty="0">
                          <a:effectLst/>
                        </a:rPr>
                        <a:t>Модель</a:t>
                      </a:r>
                    </a:p>
                  </a:txBody>
                  <a:tcPr anchor="ctr">
                    <a:lnL w="9525" cap="flat" cmpd="sng" algn="ctr">
                      <a:solidFill>
                        <a:srgbClr val="E5E5E5"/>
                      </a:solidFill>
                      <a:prstDash val="solid"/>
                      <a:round/>
                      <a:headEnd type="none" w="med" len="med"/>
                      <a:tailEnd type="none" w="med" len="med"/>
                    </a:lnL>
                    <a:lnR w="9525" cap="flat" cmpd="sng" algn="ctr">
                      <a:solidFill>
                        <a:srgbClr val="E5E5E5"/>
                      </a:solidFill>
                      <a:prstDash val="solid"/>
                      <a:round/>
                      <a:headEnd type="none" w="med" len="med"/>
                      <a:tailEnd type="none" w="med" len="med"/>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FFFFF"/>
                    </a:solidFill>
                  </a:tcPr>
                </a:tc>
                <a:tc>
                  <a:txBody>
                    <a:bodyPr/>
                    <a:lstStyle/>
                    <a:p>
                      <a:pPr algn="ctr"/>
                      <a:r>
                        <a:rPr lang="el-GR" b="0" i="0" u="none" strike="noStrike" dirty="0" smtClean="0">
                          <a:effectLst/>
                          <a:latin typeface="MathJax_Math-italic"/>
                        </a:rPr>
                        <a:t>β</a:t>
                      </a:r>
                      <a:endParaRPr lang="el-GR" dirty="0">
                        <a:effectLst/>
                      </a:endParaRPr>
                    </a:p>
                  </a:txBody>
                  <a:tcPr anchor="ctr">
                    <a:lnL w="9525" cap="flat" cmpd="sng" algn="ctr">
                      <a:solidFill>
                        <a:srgbClr val="E5E5E5"/>
                      </a:solidFill>
                      <a:prstDash val="solid"/>
                      <a:round/>
                      <a:headEnd type="none" w="med" len="med"/>
                      <a:tailEnd type="none" w="med" len="med"/>
                    </a:lnL>
                    <a:lnR w="9525" cap="flat" cmpd="sng" algn="ctr">
                      <a:solidFill>
                        <a:srgbClr val="E5E5E5"/>
                      </a:solidFill>
                      <a:prstDash val="solid"/>
                      <a:round/>
                      <a:headEnd type="none" w="med" len="med"/>
                      <a:tailEnd type="none" w="med" len="med"/>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FFFFF"/>
                    </a:solidFill>
                  </a:tcPr>
                </a:tc>
                <a:tc>
                  <a:txBody>
                    <a:bodyPr/>
                    <a:lstStyle/>
                    <a:p>
                      <a:pPr algn="ctr"/>
                      <a:r>
                        <a:rPr lang="en-US" b="0" i="0" u="none" strike="noStrike">
                          <a:effectLst/>
                          <a:latin typeface="MathJax_Main"/>
                        </a:rPr>
                        <a:t>max </a:t>
                      </a:r>
                      <a:r>
                        <a:rPr lang="en-US" b="0" i="0" u="none" strike="noStrike">
                          <a:effectLst/>
                          <a:latin typeface="MathJax_Math-italic"/>
                        </a:rPr>
                        <a:t>I</a:t>
                      </a:r>
                      <a:r>
                        <a:rPr lang="ru-RU" b="0" i="0" u="none" strike="noStrike">
                          <a:effectLst/>
                          <a:latin typeface="STIXGeneral"/>
                        </a:rPr>
                        <a:t>к</a:t>
                      </a:r>
                      <a:r>
                        <a:rPr lang="en-US" b="0" i="0" u="none" strike="noStrike">
                          <a:effectLst/>
                        </a:rPr>
                        <a:t>max I</a:t>
                      </a:r>
                      <a:r>
                        <a:rPr lang="ru-RU" b="0" i="0" u="none" strike="noStrike">
                          <a:effectLst/>
                        </a:rPr>
                        <a:t>к</a:t>
                      </a:r>
                      <a:endParaRPr lang="ru-RU">
                        <a:effectLst/>
                      </a:endParaRPr>
                    </a:p>
                  </a:txBody>
                  <a:tcPr anchor="ctr">
                    <a:lnL w="9525" cap="flat" cmpd="sng" algn="ctr">
                      <a:solidFill>
                        <a:srgbClr val="E5E5E5"/>
                      </a:solidFill>
                      <a:prstDash val="solid"/>
                      <a:round/>
                      <a:headEnd type="none" w="med" len="med"/>
                      <a:tailEnd type="none" w="med" len="med"/>
                    </a:lnL>
                    <a:lnR w="9525" cap="flat" cmpd="sng" algn="ctr">
                      <a:solidFill>
                        <a:srgbClr val="E5E5E5"/>
                      </a:solidFill>
                      <a:prstDash val="solid"/>
                      <a:round/>
                      <a:headEnd type="none" w="med" len="med"/>
                      <a:tailEnd type="none" w="med" len="med"/>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FFFFF"/>
                    </a:solidFill>
                  </a:tcPr>
                </a:tc>
                <a:tc>
                  <a:txBody>
                    <a:bodyPr/>
                    <a:lstStyle/>
                    <a:p>
                      <a:pPr algn="ctr"/>
                      <a:r>
                        <a:rPr lang="en-US" b="0" i="0" u="none" strike="noStrike">
                          <a:effectLst/>
                          <a:latin typeface="MathJax_Main"/>
                        </a:rPr>
                        <a:t>max </a:t>
                      </a:r>
                      <a:r>
                        <a:rPr lang="en-US" b="0" i="0" u="none" strike="noStrike">
                          <a:effectLst/>
                          <a:latin typeface="MathJax_Math-italic"/>
                        </a:rPr>
                        <a:t>V</a:t>
                      </a:r>
                      <a:r>
                        <a:rPr lang="ru-RU" b="0" i="0" u="none" strike="noStrike">
                          <a:effectLst/>
                          <a:latin typeface="STIXGeneral"/>
                        </a:rPr>
                        <a:t>кэ</a:t>
                      </a:r>
                      <a:r>
                        <a:rPr lang="en-US" b="0" i="0" u="none" strike="noStrike">
                          <a:effectLst/>
                        </a:rPr>
                        <a:t>max V</a:t>
                      </a:r>
                      <a:r>
                        <a:rPr lang="ru-RU" b="0" i="0" u="none" strike="noStrike">
                          <a:effectLst/>
                        </a:rPr>
                        <a:t>кэ</a:t>
                      </a:r>
                      <a:endParaRPr lang="ru-RU">
                        <a:effectLst/>
                      </a:endParaRPr>
                    </a:p>
                  </a:txBody>
                  <a:tcPr anchor="ctr">
                    <a:lnL w="9525" cap="flat" cmpd="sng" algn="ctr">
                      <a:solidFill>
                        <a:srgbClr val="E5E5E5"/>
                      </a:solidFill>
                      <a:prstDash val="solid"/>
                      <a:round/>
                      <a:headEnd type="none" w="med" len="med"/>
                      <a:tailEnd type="none" w="med" len="med"/>
                    </a:lnL>
                    <a:lnR w="9525" cap="flat" cmpd="sng" algn="ctr">
                      <a:solidFill>
                        <a:srgbClr val="E5E5E5"/>
                      </a:solidFill>
                      <a:prstDash val="solid"/>
                      <a:round/>
                      <a:headEnd type="none" w="med" len="med"/>
                      <a:tailEnd type="none" w="med" len="med"/>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FFFFF"/>
                    </a:solidFill>
                  </a:tcPr>
                </a:tc>
              </a:tr>
              <a:tr h="0">
                <a:tc>
                  <a:txBody>
                    <a:bodyPr/>
                    <a:lstStyle/>
                    <a:p>
                      <a:pPr algn="l"/>
                      <a:r>
                        <a:rPr lang="ru-RU">
                          <a:effectLst/>
                        </a:rPr>
                        <a:t>КТ315Г</a:t>
                      </a:r>
                    </a:p>
                  </a:txBody>
                  <a:tcPr anchor="ctr">
                    <a:lnL w="9525" cap="flat" cmpd="sng" algn="ctr">
                      <a:solidFill>
                        <a:srgbClr val="E5E5E5"/>
                      </a:solidFill>
                      <a:prstDash val="solid"/>
                      <a:round/>
                      <a:headEnd type="none" w="med" len="med"/>
                      <a:tailEnd type="none" w="med" len="med"/>
                    </a:lnL>
                    <a:lnR w="9525" cap="flat" cmpd="sng" algn="ctr">
                      <a:solidFill>
                        <a:srgbClr val="E5E5E5"/>
                      </a:solidFill>
                      <a:prstDash val="solid"/>
                      <a:round/>
                      <a:headEnd type="none" w="med" len="med"/>
                      <a:tailEnd type="none" w="med" len="med"/>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9F9F9"/>
                    </a:solidFill>
                  </a:tcPr>
                </a:tc>
                <a:tc>
                  <a:txBody>
                    <a:bodyPr/>
                    <a:lstStyle/>
                    <a:p>
                      <a:pPr algn="ctr"/>
                      <a:r>
                        <a:rPr lang="ru-RU" dirty="0">
                          <a:effectLst/>
                        </a:rPr>
                        <a:t>50…350</a:t>
                      </a:r>
                    </a:p>
                  </a:txBody>
                  <a:tcPr anchor="ctr">
                    <a:lnL w="9525" cap="flat" cmpd="sng" algn="ctr">
                      <a:solidFill>
                        <a:srgbClr val="E5E5E5"/>
                      </a:solidFill>
                      <a:prstDash val="solid"/>
                      <a:round/>
                      <a:headEnd type="none" w="med" len="med"/>
                      <a:tailEnd type="none" w="med" len="med"/>
                    </a:lnL>
                    <a:lnR w="9525" cap="flat" cmpd="sng" algn="ctr">
                      <a:solidFill>
                        <a:srgbClr val="E5E5E5"/>
                      </a:solidFill>
                      <a:prstDash val="solid"/>
                      <a:round/>
                      <a:headEnd type="none" w="med" len="med"/>
                      <a:tailEnd type="none" w="med" len="med"/>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9F9F9"/>
                    </a:solidFill>
                  </a:tcPr>
                </a:tc>
                <a:tc>
                  <a:txBody>
                    <a:bodyPr/>
                    <a:lstStyle/>
                    <a:p>
                      <a:pPr algn="ctr"/>
                      <a:r>
                        <a:rPr lang="ru-RU">
                          <a:effectLst/>
                        </a:rPr>
                        <a:t>100 мА</a:t>
                      </a:r>
                    </a:p>
                  </a:txBody>
                  <a:tcPr anchor="ctr">
                    <a:lnL w="9525" cap="flat" cmpd="sng" algn="ctr">
                      <a:solidFill>
                        <a:srgbClr val="E5E5E5"/>
                      </a:solidFill>
                      <a:prstDash val="solid"/>
                      <a:round/>
                      <a:headEnd type="none" w="med" len="med"/>
                      <a:tailEnd type="none" w="med" len="med"/>
                    </a:lnL>
                    <a:lnR w="9525" cap="flat" cmpd="sng" algn="ctr">
                      <a:solidFill>
                        <a:srgbClr val="E5E5E5"/>
                      </a:solidFill>
                      <a:prstDash val="solid"/>
                      <a:round/>
                      <a:headEnd type="none" w="med" len="med"/>
                      <a:tailEnd type="none" w="med" len="med"/>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9F9F9"/>
                    </a:solidFill>
                  </a:tcPr>
                </a:tc>
                <a:tc>
                  <a:txBody>
                    <a:bodyPr/>
                    <a:lstStyle/>
                    <a:p>
                      <a:pPr algn="ctr"/>
                      <a:r>
                        <a:rPr lang="ru-RU">
                          <a:effectLst/>
                        </a:rPr>
                        <a:t>35 В</a:t>
                      </a:r>
                    </a:p>
                  </a:txBody>
                  <a:tcPr anchor="ctr">
                    <a:lnL w="9525" cap="flat" cmpd="sng" algn="ctr">
                      <a:solidFill>
                        <a:srgbClr val="E5E5E5"/>
                      </a:solidFill>
                      <a:prstDash val="solid"/>
                      <a:round/>
                      <a:headEnd type="none" w="med" len="med"/>
                      <a:tailEnd type="none" w="med" len="med"/>
                    </a:lnL>
                    <a:lnR w="9525" cap="flat" cmpd="sng" algn="ctr">
                      <a:solidFill>
                        <a:srgbClr val="E5E5E5"/>
                      </a:solidFill>
                      <a:prstDash val="solid"/>
                      <a:round/>
                      <a:headEnd type="none" w="med" len="med"/>
                      <a:tailEnd type="none" w="med" len="med"/>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9F9F9"/>
                    </a:solidFill>
                  </a:tcPr>
                </a:tc>
              </a:tr>
              <a:tr h="0">
                <a:tc>
                  <a:txBody>
                    <a:bodyPr/>
                    <a:lstStyle/>
                    <a:p>
                      <a:pPr algn="l"/>
                      <a:r>
                        <a:rPr lang="ru-RU">
                          <a:effectLst/>
                        </a:rPr>
                        <a:t>КТ3102Е</a:t>
                      </a:r>
                    </a:p>
                  </a:txBody>
                  <a:tcPr anchor="ctr">
                    <a:lnL w="9525" cap="flat" cmpd="sng" algn="ctr">
                      <a:solidFill>
                        <a:srgbClr val="E5E5E5"/>
                      </a:solidFill>
                      <a:prstDash val="solid"/>
                      <a:round/>
                      <a:headEnd type="none" w="med" len="med"/>
                      <a:tailEnd type="none" w="med" len="med"/>
                    </a:lnL>
                    <a:lnR w="9525" cap="flat" cmpd="sng" algn="ctr">
                      <a:solidFill>
                        <a:srgbClr val="E5E5E5"/>
                      </a:solidFill>
                      <a:prstDash val="solid"/>
                      <a:round/>
                      <a:headEnd type="none" w="med" len="med"/>
                      <a:tailEnd type="none" w="med" len="med"/>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FFFFF"/>
                    </a:solidFill>
                  </a:tcPr>
                </a:tc>
                <a:tc>
                  <a:txBody>
                    <a:bodyPr/>
                    <a:lstStyle/>
                    <a:p>
                      <a:pPr algn="ctr"/>
                      <a:r>
                        <a:rPr lang="ru-RU">
                          <a:effectLst/>
                        </a:rPr>
                        <a:t>400…1000</a:t>
                      </a:r>
                    </a:p>
                  </a:txBody>
                  <a:tcPr anchor="ctr">
                    <a:lnL w="9525" cap="flat" cmpd="sng" algn="ctr">
                      <a:solidFill>
                        <a:srgbClr val="E5E5E5"/>
                      </a:solidFill>
                      <a:prstDash val="solid"/>
                      <a:round/>
                      <a:headEnd type="none" w="med" len="med"/>
                      <a:tailEnd type="none" w="med" len="med"/>
                    </a:lnL>
                    <a:lnR w="9525" cap="flat" cmpd="sng" algn="ctr">
                      <a:solidFill>
                        <a:srgbClr val="E5E5E5"/>
                      </a:solidFill>
                      <a:prstDash val="solid"/>
                      <a:round/>
                      <a:headEnd type="none" w="med" len="med"/>
                      <a:tailEnd type="none" w="med" len="med"/>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FFFFF"/>
                    </a:solidFill>
                  </a:tcPr>
                </a:tc>
                <a:tc>
                  <a:txBody>
                    <a:bodyPr/>
                    <a:lstStyle/>
                    <a:p>
                      <a:pPr algn="ctr"/>
                      <a:r>
                        <a:rPr lang="ru-RU">
                          <a:effectLst/>
                        </a:rPr>
                        <a:t>100 мА</a:t>
                      </a:r>
                    </a:p>
                  </a:txBody>
                  <a:tcPr anchor="ctr">
                    <a:lnL w="9525" cap="flat" cmpd="sng" algn="ctr">
                      <a:solidFill>
                        <a:srgbClr val="E5E5E5"/>
                      </a:solidFill>
                      <a:prstDash val="solid"/>
                      <a:round/>
                      <a:headEnd type="none" w="med" len="med"/>
                      <a:tailEnd type="none" w="med" len="med"/>
                    </a:lnL>
                    <a:lnR w="9525" cap="flat" cmpd="sng" algn="ctr">
                      <a:solidFill>
                        <a:srgbClr val="E5E5E5"/>
                      </a:solidFill>
                      <a:prstDash val="solid"/>
                      <a:round/>
                      <a:headEnd type="none" w="med" len="med"/>
                      <a:tailEnd type="none" w="med" len="med"/>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FFFFF"/>
                    </a:solidFill>
                  </a:tcPr>
                </a:tc>
                <a:tc>
                  <a:txBody>
                    <a:bodyPr/>
                    <a:lstStyle/>
                    <a:p>
                      <a:pPr algn="ctr"/>
                      <a:r>
                        <a:rPr lang="ru-RU">
                          <a:effectLst/>
                        </a:rPr>
                        <a:t>50 В</a:t>
                      </a:r>
                    </a:p>
                  </a:txBody>
                  <a:tcPr anchor="ctr">
                    <a:lnL w="9525" cap="flat" cmpd="sng" algn="ctr">
                      <a:solidFill>
                        <a:srgbClr val="E5E5E5"/>
                      </a:solidFill>
                      <a:prstDash val="solid"/>
                      <a:round/>
                      <a:headEnd type="none" w="med" len="med"/>
                      <a:tailEnd type="none" w="med" len="med"/>
                    </a:lnL>
                    <a:lnR w="9525" cap="flat" cmpd="sng" algn="ctr">
                      <a:solidFill>
                        <a:srgbClr val="E5E5E5"/>
                      </a:solidFill>
                      <a:prstDash val="solid"/>
                      <a:round/>
                      <a:headEnd type="none" w="med" len="med"/>
                      <a:tailEnd type="none" w="med" len="med"/>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FFFFF"/>
                    </a:solidFill>
                  </a:tcPr>
                </a:tc>
              </a:tr>
              <a:tr h="0">
                <a:tc>
                  <a:txBody>
                    <a:bodyPr/>
                    <a:lstStyle/>
                    <a:p>
                      <a:pPr algn="l"/>
                      <a:r>
                        <a:rPr lang="en-US">
                          <a:effectLst/>
                        </a:rPr>
                        <a:t>MJE13002</a:t>
                      </a:r>
                    </a:p>
                  </a:txBody>
                  <a:tcPr anchor="ctr">
                    <a:lnL w="9525" cap="flat" cmpd="sng" algn="ctr">
                      <a:solidFill>
                        <a:srgbClr val="E5E5E5"/>
                      </a:solidFill>
                      <a:prstDash val="solid"/>
                      <a:round/>
                      <a:headEnd type="none" w="med" len="med"/>
                      <a:tailEnd type="none" w="med" len="med"/>
                    </a:lnL>
                    <a:lnR w="9525" cap="flat" cmpd="sng" algn="ctr">
                      <a:solidFill>
                        <a:srgbClr val="E5E5E5"/>
                      </a:solidFill>
                      <a:prstDash val="solid"/>
                      <a:round/>
                      <a:headEnd type="none" w="med" len="med"/>
                      <a:tailEnd type="none" w="med" len="med"/>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9F9F9"/>
                    </a:solidFill>
                  </a:tcPr>
                </a:tc>
                <a:tc>
                  <a:txBody>
                    <a:bodyPr/>
                    <a:lstStyle/>
                    <a:p>
                      <a:pPr algn="ctr"/>
                      <a:r>
                        <a:rPr lang="ru-RU">
                          <a:effectLst/>
                        </a:rPr>
                        <a:t>25…40</a:t>
                      </a:r>
                    </a:p>
                  </a:txBody>
                  <a:tcPr anchor="ctr">
                    <a:lnL w="9525" cap="flat" cmpd="sng" algn="ctr">
                      <a:solidFill>
                        <a:srgbClr val="E5E5E5"/>
                      </a:solidFill>
                      <a:prstDash val="solid"/>
                      <a:round/>
                      <a:headEnd type="none" w="med" len="med"/>
                      <a:tailEnd type="none" w="med" len="med"/>
                    </a:lnL>
                    <a:lnR w="9525" cap="flat" cmpd="sng" algn="ctr">
                      <a:solidFill>
                        <a:srgbClr val="E5E5E5"/>
                      </a:solidFill>
                      <a:prstDash val="solid"/>
                      <a:round/>
                      <a:headEnd type="none" w="med" len="med"/>
                      <a:tailEnd type="none" w="med" len="med"/>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9F9F9"/>
                    </a:solidFill>
                  </a:tcPr>
                </a:tc>
                <a:tc>
                  <a:txBody>
                    <a:bodyPr/>
                    <a:lstStyle/>
                    <a:p>
                      <a:pPr algn="ctr"/>
                      <a:r>
                        <a:rPr lang="ru-RU">
                          <a:effectLst/>
                        </a:rPr>
                        <a:t>1,5 А</a:t>
                      </a:r>
                    </a:p>
                  </a:txBody>
                  <a:tcPr anchor="ctr">
                    <a:lnL w="9525" cap="flat" cmpd="sng" algn="ctr">
                      <a:solidFill>
                        <a:srgbClr val="E5E5E5"/>
                      </a:solidFill>
                      <a:prstDash val="solid"/>
                      <a:round/>
                      <a:headEnd type="none" w="med" len="med"/>
                      <a:tailEnd type="none" w="med" len="med"/>
                    </a:lnL>
                    <a:lnR w="9525" cap="flat" cmpd="sng" algn="ctr">
                      <a:solidFill>
                        <a:srgbClr val="E5E5E5"/>
                      </a:solidFill>
                      <a:prstDash val="solid"/>
                      <a:round/>
                      <a:headEnd type="none" w="med" len="med"/>
                      <a:tailEnd type="none" w="med" len="med"/>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9F9F9"/>
                    </a:solidFill>
                  </a:tcPr>
                </a:tc>
                <a:tc>
                  <a:txBody>
                    <a:bodyPr/>
                    <a:lstStyle/>
                    <a:p>
                      <a:pPr algn="ctr"/>
                      <a:r>
                        <a:rPr lang="ru-RU">
                          <a:effectLst/>
                        </a:rPr>
                        <a:t>600 В</a:t>
                      </a:r>
                    </a:p>
                  </a:txBody>
                  <a:tcPr anchor="ctr">
                    <a:lnL w="9525" cap="flat" cmpd="sng" algn="ctr">
                      <a:solidFill>
                        <a:srgbClr val="E5E5E5"/>
                      </a:solidFill>
                      <a:prstDash val="solid"/>
                      <a:round/>
                      <a:headEnd type="none" w="med" len="med"/>
                      <a:tailEnd type="none" w="med" len="med"/>
                    </a:lnL>
                    <a:lnR w="9525" cap="flat" cmpd="sng" algn="ctr">
                      <a:solidFill>
                        <a:srgbClr val="E5E5E5"/>
                      </a:solidFill>
                      <a:prstDash val="solid"/>
                      <a:round/>
                      <a:headEnd type="none" w="med" len="med"/>
                      <a:tailEnd type="none" w="med" len="med"/>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9F9F9"/>
                    </a:solidFill>
                  </a:tcPr>
                </a:tc>
              </a:tr>
              <a:tr h="0">
                <a:tc>
                  <a:txBody>
                    <a:bodyPr/>
                    <a:lstStyle/>
                    <a:p>
                      <a:pPr algn="l"/>
                      <a:r>
                        <a:rPr lang="en-US">
                          <a:effectLst/>
                        </a:rPr>
                        <a:t>2SC4242</a:t>
                      </a:r>
                    </a:p>
                  </a:txBody>
                  <a:tcPr anchor="ctr">
                    <a:lnL w="9525" cap="flat" cmpd="sng" algn="ctr">
                      <a:solidFill>
                        <a:srgbClr val="E5E5E5"/>
                      </a:solidFill>
                      <a:prstDash val="solid"/>
                      <a:round/>
                      <a:headEnd type="none" w="med" len="med"/>
                      <a:tailEnd type="none" w="med" len="med"/>
                    </a:lnL>
                    <a:lnR w="9525" cap="flat" cmpd="sng" algn="ctr">
                      <a:solidFill>
                        <a:srgbClr val="E5E5E5"/>
                      </a:solidFill>
                      <a:prstDash val="solid"/>
                      <a:round/>
                      <a:headEnd type="none" w="med" len="med"/>
                      <a:tailEnd type="none" w="med" len="med"/>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FFFFF"/>
                    </a:solidFill>
                  </a:tcPr>
                </a:tc>
                <a:tc>
                  <a:txBody>
                    <a:bodyPr/>
                    <a:lstStyle/>
                    <a:p>
                      <a:pPr algn="ctr"/>
                      <a:r>
                        <a:rPr lang="ru-RU">
                          <a:effectLst/>
                        </a:rPr>
                        <a:t>10</a:t>
                      </a:r>
                    </a:p>
                  </a:txBody>
                  <a:tcPr anchor="ctr">
                    <a:lnL w="9525" cap="flat" cmpd="sng" algn="ctr">
                      <a:solidFill>
                        <a:srgbClr val="E5E5E5"/>
                      </a:solidFill>
                      <a:prstDash val="solid"/>
                      <a:round/>
                      <a:headEnd type="none" w="med" len="med"/>
                      <a:tailEnd type="none" w="med" len="med"/>
                    </a:lnL>
                    <a:lnR w="9525" cap="flat" cmpd="sng" algn="ctr">
                      <a:solidFill>
                        <a:srgbClr val="E5E5E5"/>
                      </a:solidFill>
                      <a:prstDash val="solid"/>
                      <a:round/>
                      <a:headEnd type="none" w="med" len="med"/>
                      <a:tailEnd type="none" w="med" len="med"/>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FFFFF"/>
                    </a:solidFill>
                  </a:tcPr>
                </a:tc>
                <a:tc>
                  <a:txBody>
                    <a:bodyPr/>
                    <a:lstStyle/>
                    <a:p>
                      <a:pPr algn="ctr"/>
                      <a:r>
                        <a:rPr lang="ru-RU">
                          <a:effectLst/>
                        </a:rPr>
                        <a:t>7 А</a:t>
                      </a:r>
                    </a:p>
                  </a:txBody>
                  <a:tcPr anchor="ctr">
                    <a:lnL w="9525" cap="flat" cmpd="sng" algn="ctr">
                      <a:solidFill>
                        <a:srgbClr val="E5E5E5"/>
                      </a:solidFill>
                      <a:prstDash val="solid"/>
                      <a:round/>
                      <a:headEnd type="none" w="med" len="med"/>
                      <a:tailEnd type="none" w="med" len="med"/>
                    </a:lnL>
                    <a:lnR w="9525" cap="flat" cmpd="sng" algn="ctr">
                      <a:solidFill>
                        <a:srgbClr val="E5E5E5"/>
                      </a:solidFill>
                      <a:prstDash val="solid"/>
                      <a:round/>
                      <a:headEnd type="none" w="med" len="med"/>
                      <a:tailEnd type="none" w="med" len="med"/>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FFFFF"/>
                    </a:solidFill>
                  </a:tcPr>
                </a:tc>
                <a:tc>
                  <a:txBody>
                    <a:bodyPr/>
                    <a:lstStyle/>
                    <a:p>
                      <a:pPr algn="ctr"/>
                      <a:r>
                        <a:rPr lang="ru-RU" dirty="0">
                          <a:effectLst/>
                        </a:rPr>
                        <a:t>400 В</a:t>
                      </a:r>
                    </a:p>
                  </a:txBody>
                  <a:tcPr anchor="ctr">
                    <a:lnL w="9525" cap="flat" cmpd="sng" algn="ctr">
                      <a:solidFill>
                        <a:srgbClr val="E5E5E5"/>
                      </a:solidFill>
                      <a:prstDash val="solid"/>
                      <a:round/>
                      <a:headEnd type="none" w="med" len="med"/>
                      <a:tailEnd type="none" w="med" len="med"/>
                    </a:lnL>
                    <a:lnR w="9525" cap="flat" cmpd="sng" algn="ctr">
                      <a:solidFill>
                        <a:srgbClr val="E5E5E5"/>
                      </a:solidFill>
                      <a:prstDash val="solid"/>
                      <a:round/>
                      <a:headEnd type="none" w="med" len="med"/>
                      <a:tailEnd type="none" w="med" len="med"/>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1775844597"/>
      </p:ext>
    </p:extLst>
  </p:cSld>
  <p:clrMapOvr>
    <a:masterClrMapping/>
  </p:clrMapOvr>
  <p:timing>
    <p:tnLst>
      <p:par>
        <p:cTn id="1" dur="indefinite" restart="never" nodeType="tmRoot"/>
      </p:par>
    </p:tnLst>
  </p:timing>
</p:sld>
</file>

<file path=ppt/theme/theme1.xml><?xml version="1.0" encoding="utf-8"?>
<a:theme xmlns:a="http://schemas.openxmlformats.org/drawingml/2006/main" name="Грань">
  <a:themeElements>
    <a:clrScheme name="Грань">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Грань">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Грань">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
  <TotalTime>8874</TotalTime>
  <Words>873</Words>
  <Application>Microsoft Office PowerPoint</Application>
  <PresentationFormat>Произвольный</PresentationFormat>
  <Paragraphs>199</Paragraphs>
  <Slides>42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42</vt:i4>
      </vt:variant>
    </vt:vector>
  </HeadingPairs>
  <TitlesOfParts>
    <vt:vector size="43" baseType="lpstr">
      <vt:lpstr>Грань</vt:lpstr>
      <vt:lpstr>Пример проектирования устройства</vt:lpstr>
      <vt:lpstr>Анализ технического задания</vt:lpstr>
      <vt:lpstr>Анализ технического задания</vt:lpstr>
      <vt:lpstr>Анализ технического задания</vt:lpstr>
      <vt:lpstr>Разработка структурной и функциональной схем устройства</vt:lpstr>
      <vt:lpstr>Разработка структурной и функциональной схем устройства</vt:lpstr>
      <vt:lpstr>Управление мощной нагрузкой</vt:lpstr>
      <vt:lpstr>Управление мощной нагрузкой</vt:lpstr>
      <vt:lpstr>Ключ на биполярном транзисторе </vt:lpstr>
      <vt:lpstr>Ключ на биполярном транзисторе</vt:lpstr>
      <vt:lpstr>Ключ на полевом транзисторе</vt:lpstr>
      <vt:lpstr>Ключ на полевом транзисторе</vt:lpstr>
      <vt:lpstr>IGBT </vt:lpstr>
      <vt:lpstr>Силовые ключи на полевых транзисторах</vt:lpstr>
      <vt:lpstr>Управление нагрузкой переменного тока </vt:lpstr>
      <vt:lpstr>Управление индуктивной нагрузкой </vt:lpstr>
      <vt:lpstr>Электромагнитные реле </vt:lpstr>
      <vt:lpstr>Управление двигателем</vt:lpstr>
      <vt:lpstr>Управление двигателем</vt:lpstr>
      <vt:lpstr>Управление двигателем </vt:lpstr>
      <vt:lpstr>Управление двигателем</vt:lpstr>
      <vt:lpstr>Управление двигателем</vt:lpstr>
      <vt:lpstr>EM-12A PWM DC-MOTOR CONTROL UNIT 24V 8A 200W </vt:lpstr>
      <vt:lpstr>Датчик Холла</vt:lpstr>
      <vt:lpstr>Датчик Холла DRV5023 Digital-Switch Hall Effect Sensor</vt:lpstr>
      <vt:lpstr>Датчик Холла DRV5023 Digital-Switch Hall Effect Sensor</vt:lpstr>
      <vt:lpstr>Управляемые клапаны</vt:lpstr>
      <vt:lpstr>Клапан соленоидный электромагнитный латунный муфтовый </vt:lpstr>
      <vt:lpstr>Соленоидный клапан (клапан электромагнитный) 2W21 </vt:lpstr>
      <vt:lpstr>Электромагнитный клапан MADAS RMC, EVA/NA, EVAP/NA автоматический </vt:lpstr>
      <vt:lpstr>Насос и датчики уровня</vt:lpstr>
      <vt:lpstr>Подключение насоса</vt:lpstr>
      <vt:lpstr>Подключение датчиков уровня</vt:lpstr>
      <vt:lpstr>Управление нагревом</vt:lpstr>
      <vt:lpstr>Трубчатый электронагреватель</vt:lpstr>
      <vt:lpstr>Подключение аналогового термодатчика</vt:lpstr>
      <vt:lpstr>Подключение цифрового термодатчика</vt:lpstr>
      <vt:lpstr>Интерфейс</vt:lpstr>
      <vt:lpstr>Подключение клавиатуры или энкодера </vt:lpstr>
      <vt:lpstr>Подключение светодиодов и светодиодных индикаторов</vt:lpstr>
      <vt:lpstr>Подключение ЖК индикатора к микроконтроллеру</vt:lpstr>
      <vt:lpstr>Презентация PowerPoint</vt:lpstr>
    </vt:vector>
  </TitlesOfParts>
  <Company>SPecialiST RePack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General-purpose I/Os (GPIO)</dc:title>
  <dc:creator>maxis</dc:creator>
  <cp:lastModifiedBy>Давыдов М.В.</cp:lastModifiedBy>
  <cp:revision>55</cp:revision>
  <dcterms:created xsi:type="dcterms:W3CDTF">2017-08-15T20:25:08Z</dcterms:created>
  <dcterms:modified xsi:type="dcterms:W3CDTF">2017-11-09T12:08:43Z</dcterms:modified>
</cp:coreProperties>
</file>