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863" r:id="rId1"/>
  </p:sldMasterIdLst>
  <p:sldIdLst>
    <p:sldId id="256" r:id="rId2"/>
    <p:sldId id="260" r:id="rId3"/>
    <p:sldId id="276" r:id="rId4"/>
    <p:sldId id="277" r:id="rId5"/>
    <p:sldId id="279" r:id="rId6"/>
    <p:sldId id="280" r:id="rId7"/>
    <p:sldId id="282" r:id="rId8"/>
    <p:sldId id="283" r:id="rId9"/>
    <p:sldId id="281" r:id="rId10"/>
    <p:sldId id="293" r:id="rId11"/>
    <p:sldId id="294" r:id="rId12"/>
    <p:sldId id="295" r:id="rId13"/>
    <p:sldId id="285" r:id="rId14"/>
    <p:sldId id="284" r:id="rId15"/>
    <p:sldId id="286" r:id="rId16"/>
    <p:sldId id="288" r:id="rId17"/>
    <p:sldId id="287" r:id="rId18"/>
    <p:sldId id="291" r:id="rId19"/>
    <p:sldId id="289" r:id="rId20"/>
    <p:sldId id="296" r:id="rId21"/>
    <p:sldId id="290" r:id="rId22"/>
    <p:sldId id="292" r:id="rId23"/>
    <p:sldId id="297" r:id="rId24"/>
    <p:sldId id="298" r:id="rId25"/>
    <p:sldId id="299" r:id="rId26"/>
    <p:sldId id="300" r:id="rId27"/>
    <p:sldId id="301" r:id="rId28"/>
    <p:sldId id="303" r:id="rId29"/>
    <p:sldId id="302" r:id="rId3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71" autoAdjust="0"/>
    <p:restoredTop sz="94660"/>
  </p:normalViewPr>
  <p:slideViewPr>
    <p:cSldViewPr snapToGrid="0">
      <p:cViewPr varScale="1">
        <p:scale>
          <a:sx n="112" d="100"/>
          <a:sy n="112" d="100"/>
        </p:scale>
        <p:origin x="-78" y="-31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9/27/2017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98285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9/27/2017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14012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9/27/2017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37532418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9/27/2017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956967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9/27/2017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31457567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9/27/2017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733154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9/27/2017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497880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9/27/2017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4496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9/27/2017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70751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9/27/2017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85526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9/27/2017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98375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9/27/2017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81280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9/27/2017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53333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9/27/2017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27575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9/27/2017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53795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9/27/2017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17843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9/27/2017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83510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4" r:id="rId1"/>
    <p:sldLayoutId id="2147483865" r:id="rId2"/>
    <p:sldLayoutId id="2147483866" r:id="rId3"/>
    <p:sldLayoutId id="2147483867" r:id="rId4"/>
    <p:sldLayoutId id="2147483868" r:id="rId5"/>
    <p:sldLayoutId id="2147483869" r:id="rId6"/>
    <p:sldLayoutId id="2147483870" r:id="rId7"/>
    <p:sldLayoutId id="2147483871" r:id="rId8"/>
    <p:sldLayoutId id="2147483872" r:id="rId9"/>
    <p:sldLayoutId id="2147483873" r:id="rId10"/>
    <p:sldLayoutId id="2147483874" r:id="rId11"/>
    <p:sldLayoutId id="2147483875" r:id="rId12"/>
    <p:sldLayoutId id="2147483876" r:id="rId13"/>
    <p:sldLayoutId id="2147483877" r:id="rId14"/>
    <p:sldLayoutId id="2147483878" r:id="rId15"/>
    <p:sldLayoutId id="214748387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file:///C:\CooCox\CoIDE\repo\Components\513_TIM\doxygen\structTIM__TimeBaseInitTypeDef.html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file:///C:\CooCox\CoIDE\repo\Components\513_TIM\doxygen\structTIM__TimeBaseInitTypeDef.html#a0de4138cd939566bc667f21df089e195" TargetMode="External"/><Relationship Id="rId2" Type="http://schemas.openxmlformats.org/officeDocument/2006/relationships/hyperlink" Target="file:///C:\CooCox\CoIDE\repo\Components\513_TIM\doxygen\structTIM__TimeBaseInitTypeDef.html#a6d3c8632780db819b2eb811e71ce251e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file:///C:\CooCox\CoIDE\repo\Components\513_TIM\doxygen\structTIM__TimeBaseInitTypeDef.html#a81648259851390e090e1f507dfea7de8" TargetMode="External"/><Relationship Id="rId5" Type="http://schemas.openxmlformats.org/officeDocument/2006/relationships/hyperlink" Target="file:///C:\CooCox\CoIDE\repo\Components\513_TIM\doxygen\structTIM__TimeBaseInitTypeDef.html#ab473f51adaa9474702e454fc8c24a407" TargetMode="External"/><Relationship Id="rId4" Type="http://schemas.openxmlformats.org/officeDocument/2006/relationships/hyperlink" Target="file:///C:\CooCox\CoIDE\repo\Components\513_TIM\doxygen\structTIM__TimeBaseInitTypeDef.html#a06a7f47b1ced6fa2227ec98a86eb391f" TargetMode="Externa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Basic timers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TIM6 and TIM7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33283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Пример инициализации таймера 7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TIM_TimeBaseInitTypeDef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TIM_TBInitStruct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  <a:p>
            <a:pPr marL="0" indent="0">
              <a:buNone/>
            </a:pP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RCC_APB1PeriphClockCmd(RCC_APB1ENR_TIM7EN,</a:t>
            </a:r>
            <a:r>
              <a:rPr lang="en-US" i="1" dirty="0">
                <a:latin typeface="Arial" panose="020B0604020202020204" pitchFamily="34" charset="0"/>
                <a:cs typeface="Arial" panose="020B0604020202020204" pitchFamily="34" charset="0"/>
              </a:rPr>
              <a:t>ENABLE); </a:t>
            </a:r>
            <a:endParaRPr lang="ru-RU" i="1" u="sng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dirty="0" err="1"/>
              <a:t>TIM_TBInitStruct.TIM_Prescaler</a:t>
            </a:r>
            <a:r>
              <a:rPr lang="en-US" dirty="0"/>
              <a:t> =</a:t>
            </a:r>
            <a:r>
              <a:rPr lang="en-US" dirty="0" smtClean="0"/>
              <a:t>8299</a:t>
            </a:r>
            <a:r>
              <a:rPr lang="en-US" dirty="0"/>
              <a:t>;</a:t>
            </a:r>
            <a:endParaRPr lang="en-US" u="sng" dirty="0"/>
          </a:p>
          <a:p>
            <a:pPr marL="0" indent="0">
              <a:buNone/>
            </a:pPr>
            <a:r>
              <a:rPr lang="en-US" dirty="0" err="1"/>
              <a:t>TIM_TBInitStruct.TIM_Period</a:t>
            </a:r>
            <a:r>
              <a:rPr lang="en-US" dirty="0"/>
              <a:t> =9; </a:t>
            </a:r>
            <a:endParaRPr lang="en-US" u="sng" dirty="0"/>
          </a:p>
          <a:p>
            <a:pPr marL="0" indent="0">
              <a:buNone/>
            </a:pPr>
            <a:r>
              <a:rPr lang="en-U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TIM_TimeBaseInit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(TIM7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,&amp;TIM_TBInitStruct); 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3831064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Функции для инициализации таймеров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void </a:t>
            </a:r>
            <a:r>
              <a:rPr lang="en-US" dirty="0" err="1"/>
              <a:t>TIM_TimeBaseStructInit</a:t>
            </a:r>
            <a:r>
              <a:rPr lang="en-US" dirty="0"/>
              <a:t> (</a:t>
            </a:r>
            <a:r>
              <a:rPr lang="en-US" dirty="0" err="1">
                <a:hlinkClick r:id="rId2"/>
              </a:rPr>
              <a:t>TIM_TimeBaseInitTypeDef</a:t>
            </a:r>
            <a:r>
              <a:rPr lang="en-US" dirty="0"/>
              <a:t> * </a:t>
            </a:r>
            <a:r>
              <a:rPr lang="en-US" i="1" dirty="0" err="1"/>
              <a:t>TIM_TimeBaseInitStruct</a:t>
            </a:r>
            <a:r>
              <a:rPr lang="en-US" dirty="0"/>
              <a:t> ) </a:t>
            </a:r>
            <a:endParaRPr lang="ru-RU" dirty="0" smtClean="0"/>
          </a:p>
          <a:p>
            <a:endParaRPr lang="ru-RU" dirty="0"/>
          </a:p>
          <a:p>
            <a:r>
              <a:rPr lang="en-US" dirty="0"/>
              <a:t>void </a:t>
            </a:r>
            <a:r>
              <a:rPr lang="en-US" dirty="0" err="1"/>
              <a:t>TIM_TimeBaseInit</a:t>
            </a:r>
            <a:r>
              <a:rPr lang="en-US" dirty="0"/>
              <a:t>  ( </a:t>
            </a:r>
            <a:r>
              <a:rPr lang="en-US" dirty="0" err="1"/>
              <a:t>TIM_TypeDef</a:t>
            </a:r>
            <a:r>
              <a:rPr lang="en-US" dirty="0"/>
              <a:t> *  </a:t>
            </a:r>
            <a:r>
              <a:rPr lang="en-US" dirty="0" err="1"/>
              <a:t>TIMx</a:t>
            </a:r>
            <a:r>
              <a:rPr lang="en-US" dirty="0"/>
              <a:t>,  </a:t>
            </a:r>
            <a:r>
              <a:rPr lang="en-US" dirty="0" smtClean="0"/>
              <a:t>  </a:t>
            </a:r>
            <a:r>
              <a:rPr lang="en-US" dirty="0" err="1"/>
              <a:t>TIM_TimeBaseInitTypeDef</a:t>
            </a:r>
            <a:r>
              <a:rPr lang="en-US" dirty="0"/>
              <a:t> *  </a:t>
            </a:r>
            <a:r>
              <a:rPr lang="en-US" dirty="0" err="1"/>
              <a:t>TIM_TimeBaseInitStruct</a:t>
            </a:r>
            <a:r>
              <a:rPr lang="en-US" dirty="0"/>
              <a:t>   </a:t>
            </a:r>
            <a:r>
              <a:rPr lang="en-US" dirty="0" smtClean="0"/>
              <a:t> </a:t>
            </a:r>
            <a:r>
              <a:rPr lang="en-US" dirty="0"/>
              <a:t>)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5974345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Структура для инициализации базовых таймеров </a:t>
            </a:r>
            <a:r>
              <a:rPr lang="en-US" b="1" dirty="0" err="1"/>
              <a:t>TIM_TimeBaseInitTypeDef</a:t>
            </a:r>
            <a:r>
              <a:rPr lang="en-US" b="1" dirty="0"/>
              <a:t> </a:t>
            </a:r>
            <a:endParaRPr lang="ru-RU" dirty="0"/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08013831"/>
              </p:ext>
            </p:extLst>
          </p:nvPr>
        </p:nvGraphicFramePr>
        <p:xfrm>
          <a:off x="1166691" y="2700866"/>
          <a:ext cx="4997042" cy="1828800"/>
        </p:xfrm>
        <a:graphic>
          <a:graphicData uri="http://schemas.openxmlformats.org/drawingml/2006/table">
            <a:tbl>
              <a:tblPr/>
              <a:tblGrid>
                <a:gridCol w="1312928"/>
                <a:gridCol w="3684114"/>
              </a:tblGrid>
              <a:tr h="0">
                <a:tc>
                  <a:txBody>
                    <a:bodyPr/>
                    <a:lstStyle/>
                    <a:p>
                      <a:pPr algn="r"/>
                      <a:r>
                        <a:rPr lang="en-US" sz="2400" dirty="0"/>
                        <a:t>uint16_t 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 err="1">
                          <a:hlinkClick r:id="rId2"/>
                        </a:rPr>
                        <a:t>TIM_Prescaler</a:t>
                      </a:r>
                      <a:endParaRPr lang="en-US" sz="2400" dirty="0"/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r"/>
                      <a:r>
                        <a:rPr lang="en-US" sz="2400" strike="noStrike" dirty="0">
                          <a:solidFill>
                            <a:srgbClr val="FF0000"/>
                          </a:solidFill>
                        </a:rPr>
                        <a:t>uint16_t 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strike="noStrike" dirty="0" err="1">
                          <a:solidFill>
                            <a:srgbClr val="FF0000"/>
                          </a:solidFill>
                          <a:hlinkClick r:id="rId3"/>
                        </a:rPr>
                        <a:t>TIM_CounterMode</a:t>
                      </a:r>
                      <a:endParaRPr lang="en-US" sz="2400" strike="noStrike" dirty="0">
                        <a:solidFill>
                          <a:srgbClr val="FF0000"/>
                        </a:solidFill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r"/>
                      <a:r>
                        <a:rPr lang="en-US" sz="2400"/>
                        <a:t>uint32_t 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 err="1">
                          <a:hlinkClick r:id="rId4"/>
                        </a:rPr>
                        <a:t>TIM_Period</a:t>
                      </a:r>
                      <a:endParaRPr lang="en-US" sz="2400" dirty="0"/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r"/>
                      <a:r>
                        <a:rPr lang="en-US" sz="2400" i="0" strike="noStrike">
                          <a:solidFill>
                            <a:srgbClr val="FF0000"/>
                          </a:solidFill>
                        </a:rPr>
                        <a:t>uint16_t 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i="0" strike="noStrike" dirty="0" err="1">
                          <a:solidFill>
                            <a:srgbClr val="FF0000"/>
                          </a:solidFill>
                          <a:hlinkClick r:id="rId5"/>
                        </a:rPr>
                        <a:t>TIM_ClockDivision</a:t>
                      </a:r>
                      <a:endParaRPr lang="en-US" sz="2400" i="0" strike="noStrike" dirty="0">
                        <a:solidFill>
                          <a:srgbClr val="FF0000"/>
                        </a:solidFill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r"/>
                      <a:r>
                        <a:rPr lang="en-US" sz="2400" strike="noStrike">
                          <a:solidFill>
                            <a:srgbClr val="FF0000"/>
                          </a:solidFill>
                        </a:rPr>
                        <a:t>uint8_t 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strike="noStrike" dirty="0" err="1">
                          <a:solidFill>
                            <a:srgbClr val="FF0000"/>
                          </a:solidFill>
                          <a:hlinkClick r:id="rId6"/>
                        </a:rPr>
                        <a:t>TIM_RepetitionCounter</a:t>
                      </a:r>
                      <a:endParaRPr lang="en-US" sz="2400" strike="noStrike" dirty="0">
                        <a:solidFill>
                          <a:srgbClr val="FF0000"/>
                        </a:solidFill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1166691" y="2135201"/>
            <a:ext cx="397487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err="1"/>
              <a:t>TIM_TimeBaseInitTypeDef</a:t>
            </a:r>
            <a:r>
              <a:rPr lang="en-US" sz="2400" b="1" dirty="0"/>
              <a:t> 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96363721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General-purpose timers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TIM9 to TIM14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38310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9049470" cy="1320800"/>
          </a:xfrm>
        </p:spPr>
        <p:txBody>
          <a:bodyPr/>
          <a:lstStyle/>
          <a:p>
            <a:r>
              <a:rPr lang="en-US" dirty="0"/>
              <a:t>TIM2 to TIM5 </a:t>
            </a:r>
            <a:r>
              <a:rPr lang="en-US" dirty="0" smtClean="0"/>
              <a:t>&amp;TIM9/TIM12 </a:t>
            </a:r>
            <a:r>
              <a:rPr lang="en-US" dirty="0"/>
              <a:t>main features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• </a:t>
            </a:r>
            <a:r>
              <a:rPr lang="en-US" dirty="0" smtClean="0"/>
              <a:t>16-bit </a:t>
            </a:r>
            <a:r>
              <a:rPr lang="en-US" dirty="0"/>
              <a:t>auto-reload </a:t>
            </a:r>
            <a:r>
              <a:rPr lang="en-US" dirty="0" err="1"/>
              <a:t>upcounter</a:t>
            </a:r>
            <a:endParaRPr lang="en-US" dirty="0"/>
          </a:p>
          <a:p>
            <a:r>
              <a:rPr lang="en-US" dirty="0"/>
              <a:t>• 16-bit programmable </a:t>
            </a:r>
            <a:r>
              <a:rPr lang="en-US" dirty="0" err="1"/>
              <a:t>prescaler</a:t>
            </a:r>
            <a:r>
              <a:rPr lang="en-US" dirty="0"/>
              <a:t> used to divide the counter clock frequency by any </a:t>
            </a:r>
            <a:r>
              <a:rPr lang="en-US" dirty="0" smtClean="0"/>
              <a:t>factor between </a:t>
            </a:r>
            <a:r>
              <a:rPr lang="en-US" dirty="0"/>
              <a:t>1 and 65536 (can be changed “on the fly”)</a:t>
            </a:r>
          </a:p>
          <a:p>
            <a:r>
              <a:rPr lang="en-US" dirty="0"/>
              <a:t>• Up to </a:t>
            </a:r>
            <a:r>
              <a:rPr lang="en-US" dirty="0" smtClean="0"/>
              <a:t>4 </a:t>
            </a:r>
            <a:r>
              <a:rPr lang="en-US" dirty="0"/>
              <a:t>independent channels for:</a:t>
            </a:r>
          </a:p>
          <a:p>
            <a:pPr marL="400050" lvl="1" indent="0">
              <a:buNone/>
            </a:pPr>
            <a:r>
              <a:rPr lang="en-US" sz="1800" dirty="0"/>
              <a:t>– Input capture</a:t>
            </a:r>
          </a:p>
          <a:p>
            <a:pPr marL="400050" lvl="1" indent="0">
              <a:buNone/>
            </a:pPr>
            <a:r>
              <a:rPr lang="en-US" sz="1800" dirty="0"/>
              <a:t>– Output compare</a:t>
            </a:r>
          </a:p>
          <a:p>
            <a:pPr marL="400050" lvl="1" indent="0">
              <a:buNone/>
            </a:pPr>
            <a:r>
              <a:rPr lang="en-US" sz="1800" dirty="0"/>
              <a:t>– PWM generation (edge-aligned mode)</a:t>
            </a:r>
          </a:p>
          <a:p>
            <a:pPr marL="400050" lvl="1" indent="0">
              <a:buNone/>
            </a:pPr>
            <a:r>
              <a:rPr lang="en-US" sz="1800" dirty="0"/>
              <a:t>– One-pulse mode output</a:t>
            </a:r>
            <a:endParaRPr lang="ru-RU" sz="1800" dirty="0"/>
          </a:p>
        </p:txBody>
      </p:sp>
    </p:spTree>
    <p:extLst>
      <p:ext uri="{BB962C8B-B14F-4D97-AF65-F5344CB8AC3E}">
        <p14:creationId xmlns:p14="http://schemas.microsoft.com/office/powerpoint/2010/main" val="246288537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TIM9/TIM12 main features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3" y="2160589"/>
            <a:ext cx="9301553" cy="3880773"/>
          </a:xfrm>
        </p:spPr>
        <p:txBody>
          <a:bodyPr/>
          <a:lstStyle/>
          <a:p>
            <a:r>
              <a:rPr lang="en-US" dirty="0"/>
              <a:t>• Synchronization circuit to control the timer with external signals and to </a:t>
            </a:r>
            <a:r>
              <a:rPr lang="en-US" dirty="0" smtClean="0"/>
              <a:t>interconnect several </a:t>
            </a:r>
            <a:r>
              <a:rPr lang="en-US" dirty="0"/>
              <a:t>timers together</a:t>
            </a:r>
          </a:p>
          <a:p>
            <a:r>
              <a:rPr lang="en-US" dirty="0"/>
              <a:t>• Interrupt generation on the following events:</a:t>
            </a:r>
          </a:p>
          <a:p>
            <a:pPr marL="400050" lvl="1" indent="0">
              <a:buNone/>
            </a:pPr>
            <a:r>
              <a:rPr lang="en-US" sz="1800" dirty="0"/>
              <a:t>– Update: counter overflow, counter initialization (by software or internal trigger)</a:t>
            </a:r>
          </a:p>
          <a:p>
            <a:pPr marL="400050" lvl="1" indent="0">
              <a:buNone/>
            </a:pPr>
            <a:r>
              <a:rPr lang="en-US" sz="1800" dirty="0"/>
              <a:t>– Trigger event (counter start, stop, initialization or count by internal trigger)</a:t>
            </a:r>
          </a:p>
          <a:p>
            <a:pPr marL="400050" lvl="1" indent="0">
              <a:buNone/>
            </a:pPr>
            <a:r>
              <a:rPr lang="en-US" sz="1800" dirty="0"/>
              <a:t>– Input capture</a:t>
            </a:r>
          </a:p>
          <a:p>
            <a:pPr marL="400050" lvl="1" indent="0">
              <a:buNone/>
            </a:pPr>
            <a:r>
              <a:rPr lang="en-US" sz="1800" dirty="0"/>
              <a:t>– Output compare</a:t>
            </a:r>
            <a:endParaRPr lang="ru-RU" sz="1800" dirty="0"/>
          </a:p>
        </p:txBody>
      </p:sp>
    </p:spTree>
    <p:extLst>
      <p:ext uri="{BB962C8B-B14F-4D97-AF65-F5344CB8AC3E}">
        <p14:creationId xmlns:p14="http://schemas.microsoft.com/office/powerpoint/2010/main" val="77530161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0"/>
            <a:ext cx="8596668" cy="1320800"/>
          </a:xfrm>
        </p:spPr>
        <p:txBody>
          <a:bodyPr/>
          <a:lstStyle/>
          <a:p>
            <a:r>
              <a:rPr lang="en-US" dirty="0"/>
              <a:t>General-purpose timer block diagram (TIM10/11/13/14)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1320798"/>
            <a:ext cx="12171484" cy="54987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482463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13251"/>
            <a:ext cx="8596668" cy="1320800"/>
          </a:xfrm>
        </p:spPr>
        <p:txBody>
          <a:bodyPr/>
          <a:lstStyle/>
          <a:p>
            <a:r>
              <a:rPr lang="en-US" dirty="0"/>
              <a:t>General-purpose timer block diagram (TIM9 and TIM12)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944342" y="2160588"/>
            <a:ext cx="6063353" cy="38814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393243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72886"/>
            <a:ext cx="3676004" cy="2064027"/>
          </a:xfrm>
        </p:spPr>
        <p:txBody>
          <a:bodyPr>
            <a:normAutofit/>
          </a:bodyPr>
          <a:lstStyle/>
          <a:p>
            <a:r>
              <a:rPr lang="en-US" dirty="0" smtClean="0"/>
              <a:t>General-purpose</a:t>
            </a:r>
            <a:br>
              <a:rPr lang="en-US" dirty="0" smtClean="0"/>
            </a:br>
            <a:r>
              <a:rPr lang="en-US" dirty="0" smtClean="0"/>
              <a:t>timers </a:t>
            </a:r>
            <a:br>
              <a:rPr lang="en-US" dirty="0" smtClean="0"/>
            </a:br>
            <a:r>
              <a:rPr lang="en-US" dirty="0" smtClean="0"/>
              <a:t>(</a:t>
            </a:r>
            <a:r>
              <a:rPr lang="en-US" dirty="0"/>
              <a:t>TIM2 to TIM5)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862696" y="0"/>
            <a:ext cx="8329304" cy="68140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17933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Clock selection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• Internal clock (CK_INT)</a:t>
            </a:r>
          </a:p>
          <a:p>
            <a:r>
              <a:rPr lang="en-US" dirty="0"/>
              <a:t>• External clock mode1 (for TIM9 and TIM12): external input pin (</a:t>
            </a:r>
            <a:r>
              <a:rPr lang="en-US" dirty="0" err="1"/>
              <a:t>TIx</a:t>
            </a:r>
            <a:r>
              <a:rPr lang="en-US" dirty="0"/>
              <a:t>)</a:t>
            </a:r>
          </a:p>
          <a:p>
            <a:r>
              <a:rPr lang="en-US" dirty="0"/>
              <a:t>• Internal trigger inputs (</a:t>
            </a:r>
            <a:r>
              <a:rPr lang="en-US" dirty="0" err="1"/>
              <a:t>ITRx</a:t>
            </a:r>
            <a:r>
              <a:rPr lang="en-US" dirty="0"/>
              <a:t>) (for TIM9 and TIM12): connecting the trigger output </a:t>
            </a:r>
            <a:r>
              <a:rPr lang="en-US" dirty="0" smtClean="0"/>
              <a:t>from another </a:t>
            </a:r>
            <a:r>
              <a:rPr lang="en-US" dirty="0"/>
              <a:t>timer.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024947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TIM6&amp;TIM7 main features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3" y="2160589"/>
            <a:ext cx="9122649" cy="3880773"/>
          </a:xfrm>
        </p:spPr>
        <p:txBody>
          <a:bodyPr/>
          <a:lstStyle/>
          <a:p>
            <a:r>
              <a:rPr lang="en-US" dirty="0"/>
              <a:t>16-bit auto-reload </a:t>
            </a:r>
            <a:r>
              <a:rPr lang="en-US" dirty="0" err="1"/>
              <a:t>upcounter</a:t>
            </a:r>
            <a:endParaRPr lang="en-US" dirty="0"/>
          </a:p>
          <a:p>
            <a:r>
              <a:rPr lang="en-US" dirty="0" smtClean="0"/>
              <a:t>16-bit </a:t>
            </a:r>
            <a:r>
              <a:rPr lang="en-US" dirty="0"/>
              <a:t>programmable </a:t>
            </a:r>
            <a:r>
              <a:rPr lang="en-US" dirty="0" err="1"/>
              <a:t>prescaler</a:t>
            </a:r>
            <a:r>
              <a:rPr lang="en-US" dirty="0"/>
              <a:t> used to divide (also “on the fly”) the counter </a:t>
            </a:r>
            <a:r>
              <a:rPr lang="en-US" dirty="0" smtClean="0"/>
              <a:t>clock</a:t>
            </a:r>
            <a:r>
              <a:rPr lang="ru-RU" dirty="0" smtClean="0"/>
              <a:t> </a:t>
            </a:r>
            <a:r>
              <a:rPr lang="en-US" dirty="0" smtClean="0"/>
              <a:t>frequency </a:t>
            </a:r>
            <a:r>
              <a:rPr lang="en-US" dirty="0"/>
              <a:t>by any factor between 1 and 65536</a:t>
            </a:r>
          </a:p>
          <a:p>
            <a:r>
              <a:rPr lang="en-US" dirty="0" smtClean="0"/>
              <a:t>Synchronization </a:t>
            </a:r>
            <a:r>
              <a:rPr lang="en-US" dirty="0"/>
              <a:t>circuit to trigger the DAC</a:t>
            </a:r>
          </a:p>
          <a:p>
            <a:r>
              <a:rPr lang="en-US" dirty="0" smtClean="0"/>
              <a:t>Interrupt/DMA </a:t>
            </a:r>
            <a:r>
              <a:rPr lang="en-US" dirty="0"/>
              <a:t>generation on the update event: counter overflow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60456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Capture/compare channel 1 main circuit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7958" y="1449388"/>
            <a:ext cx="8896350" cy="431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0924522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Capture/compare channels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6799" y="1448196"/>
            <a:ext cx="11500516" cy="43296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44095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Output stage of capture/compare channel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endParaRPr lang="ru-RU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77863" y="2309421"/>
            <a:ext cx="8596312" cy="35837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1381610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Output compare mode, toggle on OC1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endParaRPr lang="ru-RU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3197" y="1673751"/>
            <a:ext cx="8596312" cy="33819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5706634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PWM </a:t>
            </a:r>
            <a:r>
              <a:rPr lang="en-US" b="1" dirty="0"/>
              <a:t>edge-aligned </a:t>
            </a:r>
            <a:r>
              <a:rPr lang="en-US" b="1" dirty="0" smtClean="0"/>
              <a:t>mode</a:t>
            </a:r>
            <a:br>
              <a:rPr lang="en-US" b="1" dirty="0" smtClean="0"/>
            </a:br>
            <a:r>
              <a:rPr lang="en-US" b="1" dirty="0" err="1" smtClean="0"/>
              <a:t>Upcounting</a:t>
            </a:r>
            <a:r>
              <a:rPr lang="en-US" b="1" dirty="0" smtClean="0"/>
              <a:t> </a:t>
            </a:r>
            <a:r>
              <a:rPr lang="en-US" b="1" dirty="0"/>
              <a:t>configuration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endParaRPr lang="ru-RU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1" y="1705459"/>
            <a:ext cx="6790265" cy="49165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3559198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PWM center-aligned mode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endParaRPr lang="ru-RU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6409" y="1337733"/>
            <a:ext cx="7658058" cy="53046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0613737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One-pulse mode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28134" y="1278465"/>
            <a:ext cx="8596668" cy="1405467"/>
          </a:xfrm>
        </p:spPr>
        <p:txBody>
          <a:bodyPr>
            <a:normAutofit fontScale="40000" lnSpcReduction="20000"/>
          </a:bodyPr>
          <a:lstStyle/>
          <a:p>
            <a:pPr>
              <a:lnSpc>
                <a:spcPct val="170000"/>
              </a:lnSpc>
            </a:pPr>
            <a:r>
              <a:rPr lang="en-US" sz="5100" dirty="0"/>
              <a:t>• In </a:t>
            </a:r>
            <a:r>
              <a:rPr lang="en-US" sz="5100" dirty="0" err="1"/>
              <a:t>upcounting</a:t>
            </a:r>
            <a:r>
              <a:rPr lang="en-US" sz="5100" dirty="0"/>
              <a:t>: CNT&lt;</a:t>
            </a:r>
            <a:r>
              <a:rPr lang="en-US" sz="5100" dirty="0" err="1"/>
              <a:t>CCRx</a:t>
            </a:r>
            <a:r>
              <a:rPr lang="en-US" sz="5100" dirty="0"/>
              <a:t>≤ ARR (in particular, 0&lt;</a:t>
            </a:r>
            <a:r>
              <a:rPr lang="en-US" sz="5100" dirty="0" err="1"/>
              <a:t>CCRx</a:t>
            </a:r>
            <a:r>
              <a:rPr lang="en-US" sz="5100" dirty="0"/>
              <a:t>),</a:t>
            </a:r>
            <a:br>
              <a:rPr lang="en-US" sz="5100" dirty="0"/>
            </a:br>
            <a:r>
              <a:rPr lang="en-US" sz="5100" dirty="0"/>
              <a:t>• In </a:t>
            </a:r>
            <a:r>
              <a:rPr lang="en-US" sz="5100" dirty="0" err="1"/>
              <a:t>downcounting</a:t>
            </a:r>
            <a:r>
              <a:rPr lang="en-US" sz="5100" dirty="0"/>
              <a:t>: CNT&gt;</a:t>
            </a:r>
            <a:r>
              <a:rPr lang="en-US" sz="5100" dirty="0" err="1"/>
              <a:t>CCRx</a:t>
            </a:r>
            <a:r>
              <a:rPr lang="en-US" sz="5100" dirty="0"/>
              <a:t>.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endParaRPr lang="ru-RU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3866" y="2285999"/>
            <a:ext cx="6934200" cy="44026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5002407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Конфигурация таймера 2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244600"/>
            <a:ext cx="8596668" cy="5486399"/>
          </a:xfrm>
        </p:spPr>
        <p:txBody>
          <a:bodyPr>
            <a:normAutofit fontScale="85000" lnSpcReduction="20000"/>
          </a:bodyPr>
          <a:lstStyle/>
          <a:p>
            <a:r>
              <a:rPr lang="en-US" b="1" dirty="0"/>
              <a:t>void TIM2_Config(){</a:t>
            </a:r>
          </a:p>
          <a:p>
            <a:endParaRPr lang="ru-RU" dirty="0"/>
          </a:p>
          <a:p>
            <a:r>
              <a:rPr lang="en-US" dirty="0" err="1"/>
              <a:t>TIM_TimeBaseInitTypeDef</a:t>
            </a:r>
            <a:r>
              <a:rPr lang="en-US" dirty="0"/>
              <a:t>  </a:t>
            </a:r>
            <a:r>
              <a:rPr lang="en-US" dirty="0" err="1"/>
              <a:t>TIM_TimeBaseStructure</a:t>
            </a:r>
            <a:r>
              <a:rPr lang="en-US" dirty="0"/>
              <a:t>;</a:t>
            </a:r>
          </a:p>
          <a:p>
            <a:r>
              <a:rPr lang="en-US" dirty="0"/>
              <a:t>RCC_APB1PeriphClockCmd(RCC_APB1Periph_TIM2, ENABLE);</a:t>
            </a:r>
          </a:p>
          <a:p>
            <a:endParaRPr lang="ru-RU" dirty="0"/>
          </a:p>
          <a:p>
            <a:r>
              <a:rPr lang="en-US" dirty="0" err="1"/>
              <a:t>TIM_TimeBaseStructure.TIM_Period</a:t>
            </a:r>
            <a:r>
              <a:rPr lang="en-US" dirty="0"/>
              <a:t> =8399;</a:t>
            </a:r>
          </a:p>
          <a:p>
            <a:r>
              <a:rPr lang="en-US" dirty="0" err="1"/>
              <a:t>TIM_TimeBaseStructure.TIM_Prescaler</a:t>
            </a:r>
            <a:r>
              <a:rPr lang="en-US" dirty="0"/>
              <a:t> = 0;</a:t>
            </a:r>
          </a:p>
          <a:p>
            <a:r>
              <a:rPr lang="en-US" dirty="0" err="1"/>
              <a:t>TIM_TimeBaseStructure.TIM_ClockDivision</a:t>
            </a:r>
            <a:r>
              <a:rPr lang="en-US" dirty="0"/>
              <a:t> = 0;</a:t>
            </a:r>
          </a:p>
          <a:p>
            <a:r>
              <a:rPr lang="en-US" dirty="0" err="1"/>
              <a:t>TIM_TimeBaseStructure.TIM_CounterMode</a:t>
            </a:r>
            <a:r>
              <a:rPr lang="en-US" dirty="0"/>
              <a:t> = </a:t>
            </a:r>
            <a:r>
              <a:rPr lang="en-US" dirty="0" err="1"/>
              <a:t>TIM_CounterMode_Up</a:t>
            </a:r>
            <a:r>
              <a:rPr lang="en-US" dirty="0"/>
              <a:t>;</a:t>
            </a:r>
          </a:p>
          <a:p>
            <a:r>
              <a:rPr lang="en-US" dirty="0" err="1"/>
              <a:t>TIM_TimeBaseStructure.TIM_RepetitionCounter</a:t>
            </a:r>
            <a:r>
              <a:rPr lang="en-US" dirty="0"/>
              <a:t> = 0;</a:t>
            </a:r>
          </a:p>
          <a:p>
            <a:r>
              <a:rPr lang="en-US" dirty="0" err="1"/>
              <a:t>TIM_TimeBaseInit</a:t>
            </a:r>
            <a:r>
              <a:rPr lang="en-US" dirty="0"/>
              <a:t>(TIM2, &amp;</a:t>
            </a:r>
            <a:r>
              <a:rPr lang="en-US" dirty="0" err="1"/>
              <a:t>TIM_TimeBaseStructure</a:t>
            </a:r>
            <a:r>
              <a:rPr lang="en-US" dirty="0"/>
              <a:t>);</a:t>
            </a:r>
          </a:p>
          <a:p>
            <a:endParaRPr lang="ru-RU" dirty="0"/>
          </a:p>
          <a:p>
            <a:r>
              <a:rPr lang="en-US" dirty="0" err="1"/>
              <a:t>TIM_ClearITPendingBit</a:t>
            </a:r>
            <a:r>
              <a:rPr lang="en-US" dirty="0"/>
              <a:t>(TIM2, </a:t>
            </a:r>
            <a:r>
              <a:rPr lang="en-US" dirty="0" err="1"/>
              <a:t>TIM_IT_Update</a:t>
            </a:r>
            <a:r>
              <a:rPr lang="en-US" dirty="0"/>
              <a:t>);</a:t>
            </a:r>
          </a:p>
          <a:p>
            <a:r>
              <a:rPr lang="en-US" dirty="0" err="1"/>
              <a:t>TIM_ITConfig</a:t>
            </a:r>
            <a:r>
              <a:rPr lang="en-US" dirty="0"/>
              <a:t>(TIM2, </a:t>
            </a:r>
            <a:r>
              <a:rPr lang="en-US" dirty="0" err="1"/>
              <a:t>TIM_IT_Update</a:t>
            </a:r>
            <a:r>
              <a:rPr lang="en-US" dirty="0"/>
              <a:t>, ENABLE);</a:t>
            </a:r>
          </a:p>
          <a:p>
            <a:endParaRPr lang="ru-RU" dirty="0"/>
          </a:p>
          <a:p>
            <a:r>
              <a:rPr lang="en-US" dirty="0" err="1"/>
              <a:t>TIM_Cmd</a:t>
            </a:r>
            <a:r>
              <a:rPr lang="en-US" dirty="0"/>
              <a:t>(TIM2, ENABLE);</a:t>
            </a:r>
          </a:p>
          <a:p>
            <a:r>
              <a:rPr lang="ru-RU" dirty="0"/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val="317807689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b="1" dirty="0"/>
              <a:t>void </a:t>
            </a:r>
            <a:r>
              <a:rPr lang="en-US" b="1" dirty="0" err="1"/>
              <a:t>NVIC_Config</a:t>
            </a:r>
            <a:r>
              <a:rPr lang="en-US" b="1" dirty="0"/>
              <a:t>(){</a:t>
            </a:r>
          </a:p>
          <a:p>
            <a:r>
              <a:rPr lang="en-US" dirty="0" err="1"/>
              <a:t>NVIC_InitTypeDef</a:t>
            </a:r>
            <a:r>
              <a:rPr lang="en-US" dirty="0"/>
              <a:t> </a:t>
            </a:r>
            <a:r>
              <a:rPr lang="en-US" dirty="0" err="1"/>
              <a:t>NVIC_InitStructure</a:t>
            </a:r>
            <a:r>
              <a:rPr lang="en-US" dirty="0"/>
              <a:t>;</a:t>
            </a:r>
          </a:p>
          <a:p>
            <a:endParaRPr lang="ru-RU" dirty="0"/>
          </a:p>
          <a:p>
            <a:endParaRPr lang="ru-RU" dirty="0"/>
          </a:p>
          <a:p>
            <a:r>
              <a:rPr lang="en-US" dirty="0" err="1"/>
              <a:t>NVIC_InitStructure.NVIC_IRQChannel</a:t>
            </a:r>
            <a:r>
              <a:rPr lang="en-US" dirty="0"/>
              <a:t> = TIM2_IRQn;</a:t>
            </a:r>
          </a:p>
          <a:p>
            <a:r>
              <a:rPr lang="en-US" dirty="0" err="1"/>
              <a:t>NVIC_InitStructure.NVIC_IRQChannelPreemptionPriority</a:t>
            </a:r>
            <a:r>
              <a:rPr lang="en-US" dirty="0"/>
              <a:t> = 0;</a:t>
            </a:r>
          </a:p>
          <a:p>
            <a:r>
              <a:rPr lang="en-US" dirty="0" err="1"/>
              <a:t>NVIC_InitStructure.NVIC_IRQChannelSubPriority</a:t>
            </a:r>
            <a:r>
              <a:rPr lang="en-US" dirty="0"/>
              <a:t> = 1;</a:t>
            </a:r>
          </a:p>
          <a:p>
            <a:r>
              <a:rPr lang="en-US" dirty="0" err="1"/>
              <a:t>NVIC_InitStructure.NVIC_IRQChannelCmd</a:t>
            </a:r>
            <a:r>
              <a:rPr lang="en-US" dirty="0"/>
              <a:t> = ENABLE;</a:t>
            </a:r>
          </a:p>
          <a:p>
            <a:r>
              <a:rPr lang="en-US" dirty="0" err="1"/>
              <a:t>NVIC_Init</a:t>
            </a:r>
            <a:r>
              <a:rPr lang="en-US" dirty="0"/>
              <a:t>(&amp;</a:t>
            </a:r>
            <a:r>
              <a:rPr lang="en-US" dirty="0" err="1"/>
              <a:t>NVIC_InitStructure</a:t>
            </a:r>
            <a:r>
              <a:rPr lang="en-US" dirty="0"/>
              <a:t>);</a:t>
            </a:r>
          </a:p>
          <a:p>
            <a:endParaRPr lang="ru-RU" dirty="0"/>
          </a:p>
          <a:p>
            <a:r>
              <a:rPr lang="ru-RU"/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val="414951787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void TIM2_IRQHandler(void){</a:t>
            </a:r>
          </a:p>
          <a:p>
            <a:r>
              <a:rPr lang="en-US" b="1" dirty="0"/>
              <a:t>if (</a:t>
            </a:r>
            <a:r>
              <a:rPr lang="en-US" b="1" dirty="0" err="1"/>
              <a:t>TIM_GetITStatus</a:t>
            </a:r>
            <a:r>
              <a:rPr lang="en-US" b="1" dirty="0"/>
              <a:t>(TIM2, </a:t>
            </a:r>
            <a:r>
              <a:rPr lang="en-US" b="1" dirty="0" err="1"/>
              <a:t>TIM_IT_Update</a:t>
            </a:r>
            <a:r>
              <a:rPr lang="en-US" b="1" dirty="0"/>
              <a:t>) != RESET){</a:t>
            </a:r>
          </a:p>
          <a:p>
            <a:pPr lvl="2"/>
            <a:r>
              <a:rPr lang="en-US" dirty="0" err="1"/>
              <a:t>TIM_ClearITPendingBit</a:t>
            </a:r>
            <a:r>
              <a:rPr lang="en-US" dirty="0"/>
              <a:t>(TIM2, </a:t>
            </a:r>
            <a:r>
              <a:rPr lang="en-US" dirty="0" err="1"/>
              <a:t>TIM_IT_Update</a:t>
            </a:r>
            <a:r>
              <a:rPr lang="en-US" dirty="0"/>
              <a:t>);</a:t>
            </a:r>
          </a:p>
          <a:p>
            <a:pPr lvl="2"/>
            <a:r>
              <a:rPr lang="en-US" dirty="0" err="1"/>
              <a:t>PWM_Counter</a:t>
            </a:r>
            <a:r>
              <a:rPr lang="en-US" dirty="0"/>
              <a:t>++;</a:t>
            </a:r>
          </a:p>
          <a:p>
            <a:pPr lvl="2"/>
            <a:r>
              <a:rPr lang="en-US" b="1" dirty="0"/>
              <a:t>if(</a:t>
            </a:r>
            <a:r>
              <a:rPr lang="en-US" b="1" dirty="0" err="1"/>
              <a:t>PWM_Counter</a:t>
            </a:r>
            <a:r>
              <a:rPr lang="en-US" b="1" dirty="0"/>
              <a:t>&gt;=DUTY_0)</a:t>
            </a:r>
            <a:r>
              <a:rPr lang="en-US" b="1" dirty="0" err="1"/>
              <a:t>GPIO_ResetBits</a:t>
            </a:r>
            <a:r>
              <a:rPr lang="en-US" b="1" dirty="0"/>
              <a:t>(GPIOC,GPIO_Pin_6);</a:t>
            </a:r>
          </a:p>
          <a:p>
            <a:pPr lvl="2"/>
            <a:r>
              <a:rPr lang="en-US" b="1" dirty="0"/>
              <a:t>if(</a:t>
            </a:r>
            <a:r>
              <a:rPr lang="en-US" b="1" dirty="0" err="1"/>
              <a:t>PWM_Counter</a:t>
            </a:r>
            <a:r>
              <a:rPr lang="en-US" b="1" dirty="0"/>
              <a:t>&gt;=DUTY_1)</a:t>
            </a:r>
            <a:r>
              <a:rPr lang="en-US" b="1" dirty="0" err="1"/>
              <a:t>GPIO_ResetBits</a:t>
            </a:r>
            <a:r>
              <a:rPr lang="en-US" b="1" dirty="0"/>
              <a:t>(GPIOC,GPIO_Pin_7);</a:t>
            </a:r>
          </a:p>
          <a:p>
            <a:pPr lvl="2"/>
            <a:r>
              <a:rPr lang="en-US" b="1" dirty="0"/>
              <a:t>if(</a:t>
            </a:r>
            <a:r>
              <a:rPr lang="en-US" b="1" dirty="0" err="1"/>
              <a:t>PWM_Counter</a:t>
            </a:r>
            <a:r>
              <a:rPr lang="en-US" b="1" dirty="0"/>
              <a:t>&gt;=DUTY_2)</a:t>
            </a:r>
            <a:r>
              <a:rPr lang="en-US" b="1" dirty="0" err="1"/>
              <a:t>GPIO_ResetBits</a:t>
            </a:r>
            <a:r>
              <a:rPr lang="en-US" b="1" dirty="0"/>
              <a:t>(GPIOC,GPIO_Pin_8);</a:t>
            </a:r>
          </a:p>
          <a:p>
            <a:pPr lvl="2"/>
            <a:r>
              <a:rPr lang="en-US" b="1" dirty="0"/>
              <a:t>if(</a:t>
            </a:r>
            <a:r>
              <a:rPr lang="en-US" b="1" dirty="0" err="1"/>
              <a:t>PWM_Counter</a:t>
            </a:r>
            <a:r>
              <a:rPr lang="en-US" b="1" dirty="0"/>
              <a:t>==199){</a:t>
            </a:r>
            <a:r>
              <a:rPr lang="en-US" b="1" dirty="0" err="1"/>
              <a:t>PWM_Counter</a:t>
            </a:r>
            <a:r>
              <a:rPr lang="en-US" b="1" dirty="0"/>
              <a:t>=0;GPIO_SetBits(</a:t>
            </a:r>
            <a:r>
              <a:rPr lang="en-US" b="1" dirty="0" err="1"/>
              <a:t>GPIOC,GPIO_Pin_All</a:t>
            </a:r>
            <a:r>
              <a:rPr lang="en-US" b="1" dirty="0"/>
              <a:t>);}</a:t>
            </a:r>
          </a:p>
          <a:p>
            <a:r>
              <a:rPr lang="ru-RU" dirty="0" smtClean="0"/>
              <a:t>        }</a:t>
            </a:r>
            <a:endParaRPr lang="ru-RU" dirty="0"/>
          </a:p>
          <a:p>
            <a:r>
              <a:rPr lang="ru-RU" dirty="0"/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val="16915257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Basic timer block diagram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77334" y="1435031"/>
            <a:ext cx="8930964" cy="50850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9199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142460"/>
            <a:ext cx="9331370" cy="1547191"/>
          </a:xfrm>
        </p:spPr>
        <p:txBody>
          <a:bodyPr>
            <a:normAutofit fontScale="90000"/>
          </a:bodyPr>
          <a:lstStyle/>
          <a:p>
            <a:r>
              <a:rPr lang="en-US" dirty="0" err="1"/>
              <a:t>Prescaler</a:t>
            </a:r>
            <a:r>
              <a:rPr lang="en-US" dirty="0"/>
              <a:t> </a:t>
            </a:r>
            <a:r>
              <a:rPr lang="en-US" dirty="0" smtClean="0"/>
              <a:t>description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err="1" smtClean="0"/>
              <a:t>Counter</a:t>
            </a:r>
            <a:r>
              <a:rPr lang="ru-RU" dirty="0" smtClean="0"/>
              <a:t> </a:t>
            </a:r>
            <a:r>
              <a:rPr lang="ru-RU" dirty="0" err="1"/>
              <a:t>timing</a:t>
            </a:r>
            <a:r>
              <a:rPr lang="ru-RU" dirty="0"/>
              <a:t> </a:t>
            </a:r>
            <a:r>
              <a:rPr lang="ru-RU" dirty="0" err="1"/>
              <a:t>diagram</a:t>
            </a:r>
            <a:r>
              <a:rPr lang="ru-RU" dirty="0"/>
              <a:t> </a:t>
            </a:r>
            <a:r>
              <a:rPr lang="ru-RU" dirty="0" err="1"/>
              <a:t>with</a:t>
            </a:r>
            <a:r>
              <a:rPr lang="ru-RU" dirty="0"/>
              <a:t> </a:t>
            </a:r>
            <a:r>
              <a:rPr lang="ru-RU" dirty="0" err="1"/>
              <a:t>prescaler</a:t>
            </a:r>
            <a:r>
              <a:rPr lang="ru-RU" dirty="0"/>
              <a:t> </a:t>
            </a:r>
            <a:r>
              <a:rPr lang="ru-RU" dirty="0" err="1"/>
              <a:t>division</a:t>
            </a:r>
            <a:r>
              <a:rPr lang="ru-RU" dirty="0"/>
              <a:t> </a:t>
            </a:r>
            <a:r>
              <a:rPr lang="ru-RU" dirty="0" err="1"/>
              <a:t>change</a:t>
            </a:r>
            <a:r>
              <a:rPr lang="ru-RU" dirty="0"/>
              <a:t> </a:t>
            </a:r>
            <a:r>
              <a:rPr lang="ru-RU" dirty="0" err="1"/>
              <a:t>from</a:t>
            </a:r>
            <a:r>
              <a:rPr lang="ru-RU" dirty="0"/>
              <a:t> 1 </a:t>
            </a:r>
            <a:r>
              <a:rPr lang="ru-RU" dirty="0" err="1" smtClean="0"/>
              <a:t>to</a:t>
            </a:r>
            <a:r>
              <a:rPr lang="ru-RU" dirty="0" smtClean="0"/>
              <a:t> 2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77334" y="1930400"/>
            <a:ext cx="7144762" cy="47127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6717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142460"/>
            <a:ext cx="9331370" cy="1547191"/>
          </a:xfrm>
        </p:spPr>
        <p:txBody>
          <a:bodyPr>
            <a:normAutofit fontScale="90000"/>
          </a:bodyPr>
          <a:lstStyle/>
          <a:p>
            <a:r>
              <a:rPr lang="en-US" dirty="0" err="1"/>
              <a:t>Prescaler</a:t>
            </a:r>
            <a:r>
              <a:rPr lang="en-US" dirty="0"/>
              <a:t> </a:t>
            </a:r>
            <a:r>
              <a:rPr lang="en-US" dirty="0" smtClean="0"/>
              <a:t>description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err="1" smtClean="0"/>
              <a:t>Counter</a:t>
            </a:r>
            <a:r>
              <a:rPr lang="ru-RU" dirty="0" smtClean="0"/>
              <a:t> </a:t>
            </a:r>
            <a:r>
              <a:rPr lang="ru-RU" dirty="0" err="1"/>
              <a:t>timing</a:t>
            </a:r>
            <a:r>
              <a:rPr lang="ru-RU" dirty="0"/>
              <a:t> </a:t>
            </a:r>
            <a:r>
              <a:rPr lang="ru-RU" dirty="0" err="1"/>
              <a:t>diagram</a:t>
            </a:r>
            <a:r>
              <a:rPr lang="ru-RU" dirty="0"/>
              <a:t> </a:t>
            </a:r>
            <a:r>
              <a:rPr lang="ru-RU" dirty="0" err="1"/>
              <a:t>with</a:t>
            </a:r>
            <a:r>
              <a:rPr lang="ru-RU" dirty="0"/>
              <a:t> </a:t>
            </a:r>
            <a:r>
              <a:rPr lang="ru-RU" dirty="0" err="1"/>
              <a:t>prescaler</a:t>
            </a:r>
            <a:r>
              <a:rPr lang="ru-RU" dirty="0"/>
              <a:t> </a:t>
            </a:r>
            <a:r>
              <a:rPr lang="ru-RU" dirty="0" err="1"/>
              <a:t>division</a:t>
            </a:r>
            <a:r>
              <a:rPr lang="ru-RU" dirty="0"/>
              <a:t> </a:t>
            </a:r>
            <a:r>
              <a:rPr lang="ru-RU" dirty="0" err="1"/>
              <a:t>change</a:t>
            </a:r>
            <a:r>
              <a:rPr lang="ru-RU" dirty="0"/>
              <a:t> </a:t>
            </a:r>
            <a:r>
              <a:rPr lang="ru-RU" dirty="0" err="1"/>
              <a:t>from</a:t>
            </a:r>
            <a:r>
              <a:rPr lang="ru-RU" dirty="0"/>
              <a:t> 1 </a:t>
            </a:r>
            <a:r>
              <a:rPr lang="ru-RU" dirty="0" err="1" smtClean="0"/>
              <a:t>to</a:t>
            </a:r>
            <a:r>
              <a:rPr lang="ru-RU" dirty="0" smtClean="0"/>
              <a:t> 4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77334" y="1689651"/>
            <a:ext cx="7601962" cy="51425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7087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02" y="183806"/>
            <a:ext cx="8596668" cy="1320800"/>
          </a:xfrm>
        </p:spPr>
        <p:txBody>
          <a:bodyPr>
            <a:normAutofit fontScale="90000"/>
          </a:bodyPr>
          <a:lstStyle/>
          <a:p>
            <a:r>
              <a:rPr lang="en-US" dirty="0"/>
              <a:t>Counting mode:</a:t>
            </a:r>
            <a:br>
              <a:rPr lang="en-US" dirty="0"/>
            </a:br>
            <a:r>
              <a:rPr lang="en-US" dirty="0"/>
              <a:t>internal clock divided by 1, </a:t>
            </a:r>
            <a:r>
              <a:rPr lang="en-US" dirty="0" err="1"/>
              <a:t>TIMx_ARR</a:t>
            </a:r>
            <a:r>
              <a:rPr lang="en-US" dirty="0"/>
              <a:t> = 0x36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53802" y="1504606"/>
            <a:ext cx="9285937" cy="49414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0739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02" y="183806"/>
            <a:ext cx="8596668" cy="1320800"/>
          </a:xfrm>
        </p:spPr>
        <p:txBody>
          <a:bodyPr>
            <a:normAutofit fontScale="90000"/>
          </a:bodyPr>
          <a:lstStyle/>
          <a:p>
            <a:r>
              <a:rPr lang="en-US" dirty="0"/>
              <a:t>Counting mode:</a:t>
            </a:r>
            <a:br>
              <a:rPr lang="en-US" dirty="0"/>
            </a:br>
            <a:r>
              <a:rPr lang="en-US" dirty="0"/>
              <a:t>internal clock divided by </a:t>
            </a:r>
            <a:r>
              <a:rPr lang="en-US" dirty="0" smtClean="0"/>
              <a:t>2, </a:t>
            </a:r>
            <a:r>
              <a:rPr lang="en-US" dirty="0" err="1"/>
              <a:t>TIMx_ARR</a:t>
            </a:r>
            <a:r>
              <a:rPr lang="en-US" dirty="0"/>
              <a:t> = 0x36</a:t>
            </a:r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r="7017"/>
          <a:stretch/>
        </p:blipFill>
        <p:spPr>
          <a:xfrm>
            <a:off x="553802" y="1415153"/>
            <a:ext cx="9792833" cy="51247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3680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02" y="183806"/>
            <a:ext cx="8596668" cy="1320800"/>
          </a:xfrm>
        </p:spPr>
        <p:txBody>
          <a:bodyPr>
            <a:normAutofit fontScale="90000"/>
          </a:bodyPr>
          <a:lstStyle/>
          <a:p>
            <a:r>
              <a:rPr lang="en-US" dirty="0"/>
              <a:t>Counting mode:</a:t>
            </a:r>
            <a:br>
              <a:rPr lang="en-US" dirty="0"/>
            </a:br>
            <a:r>
              <a:rPr lang="en-US" dirty="0"/>
              <a:t>internal clock divided by </a:t>
            </a:r>
            <a:r>
              <a:rPr lang="en-US" dirty="0" smtClean="0"/>
              <a:t>4, </a:t>
            </a:r>
            <a:r>
              <a:rPr lang="en-US" dirty="0" err="1"/>
              <a:t>TIMx_ARR</a:t>
            </a:r>
            <a:r>
              <a:rPr lang="en-US" dirty="0"/>
              <a:t> = 0x36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53802" y="1504606"/>
            <a:ext cx="9561257" cy="50452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3343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72887"/>
            <a:ext cx="8596668" cy="742122"/>
          </a:xfrm>
        </p:spPr>
        <p:txBody>
          <a:bodyPr/>
          <a:lstStyle/>
          <a:p>
            <a:r>
              <a:rPr lang="en-US" dirty="0"/>
              <a:t>Clock source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77334" y="928136"/>
            <a:ext cx="10604667" cy="57807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2838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8673</TotalTime>
  <Words>469</Words>
  <Application>Microsoft Office PowerPoint</Application>
  <PresentationFormat>Произвольный</PresentationFormat>
  <Paragraphs>108</Paragraphs>
  <Slides>29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30" baseType="lpstr">
      <vt:lpstr>Грань</vt:lpstr>
      <vt:lpstr>Basic timers</vt:lpstr>
      <vt:lpstr>TIM6&amp;TIM7 main features</vt:lpstr>
      <vt:lpstr>Basic timer block diagram</vt:lpstr>
      <vt:lpstr>Prescaler description Counter timing diagram with prescaler division change from 1 to 2  </vt:lpstr>
      <vt:lpstr>Prescaler description Counter timing diagram with prescaler division change from 1 to 4  </vt:lpstr>
      <vt:lpstr>Counting mode: internal clock divided by 1, TIMx_ARR = 0x36</vt:lpstr>
      <vt:lpstr>Counting mode: internal clock divided by 2, TIMx_ARR = 0x36</vt:lpstr>
      <vt:lpstr>Counting mode: internal clock divided by 4, TIMx_ARR = 0x36</vt:lpstr>
      <vt:lpstr>Clock source</vt:lpstr>
      <vt:lpstr>Пример инициализации таймера 7</vt:lpstr>
      <vt:lpstr>Функции для инициализации таймеров</vt:lpstr>
      <vt:lpstr>Структура для инициализации базовых таймеров TIM_TimeBaseInitTypeDef </vt:lpstr>
      <vt:lpstr>General-purpose timers</vt:lpstr>
      <vt:lpstr>TIM2 to TIM5 &amp;TIM9/TIM12 main features</vt:lpstr>
      <vt:lpstr>TIM9/TIM12 main features</vt:lpstr>
      <vt:lpstr>General-purpose timer block diagram (TIM10/11/13/14)</vt:lpstr>
      <vt:lpstr>General-purpose timer block diagram (TIM9 and TIM12)</vt:lpstr>
      <vt:lpstr>General-purpose timers  (TIM2 to TIM5)</vt:lpstr>
      <vt:lpstr>Clock selection</vt:lpstr>
      <vt:lpstr>Capture/compare channel 1 main circuit  </vt:lpstr>
      <vt:lpstr>Capture/compare channels</vt:lpstr>
      <vt:lpstr>Output stage of capture/compare channel  </vt:lpstr>
      <vt:lpstr>Output compare mode, toggle on OC1  </vt:lpstr>
      <vt:lpstr>PWM edge-aligned mode Upcounting configuration    </vt:lpstr>
      <vt:lpstr>PWM center-aligned mode  </vt:lpstr>
      <vt:lpstr>One-pulse mode  </vt:lpstr>
      <vt:lpstr>Конфигурация таймера 2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General-purpose I/Os (GPIO)</dc:title>
  <dc:creator>maxis</dc:creator>
  <cp:lastModifiedBy>Давыдов М.В.</cp:lastModifiedBy>
  <cp:revision>38</cp:revision>
  <dcterms:created xsi:type="dcterms:W3CDTF">2017-08-15T20:25:08Z</dcterms:created>
  <dcterms:modified xsi:type="dcterms:W3CDTF">2017-09-27T12:12:45Z</dcterms:modified>
</cp:coreProperties>
</file>