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60" r:id="rId3"/>
    <p:sldId id="276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2" r:id="rId12"/>
    <p:sldId id="290" r:id="rId13"/>
    <p:sldId id="293" r:id="rId14"/>
    <p:sldId id="294" r:id="rId15"/>
    <p:sldId id="295" r:id="rId16"/>
    <p:sldId id="296" r:id="rId17"/>
    <p:sldId id="308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>
        <p:scale>
          <a:sx n="120" d="100"/>
          <a:sy n="120" d="100"/>
        </p:scale>
        <p:origin x="-120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052" y="2404534"/>
            <a:ext cx="10485783" cy="1646302"/>
          </a:xfrm>
        </p:spPr>
        <p:txBody>
          <a:bodyPr/>
          <a:lstStyle/>
          <a:p>
            <a:r>
              <a:rPr lang="en-US" dirty="0"/>
              <a:t>Analog-to-digital converter (</a:t>
            </a:r>
            <a:r>
              <a:rPr lang="en-US" dirty="0" smtClean="0"/>
              <a:t>ADC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Аналогово-цифровой преобразователь (АЦП)</a:t>
            </a:r>
          </a:p>
          <a:p>
            <a:r>
              <a:rPr lang="ru-RU" dirty="0" smtClean="0"/>
              <a:t>Лекция №6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75919" y="-614664"/>
            <a:ext cx="6842952" cy="810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891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Temperature sensor, VREFINT and VBAT internal </a:t>
            </a:r>
            <a:r>
              <a:rPr lang="en-US" b="1" dirty="0" smtClean="0"/>
              <a:t>channels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804946"/>
            <a:ext cx="9603703" cy="4882101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For the STM32F40x and STM32F41x devices, the </a:t>
            </a:r>
            <a:r>
              <a:rPr lang="en-US" sz="3100" b="1" dirty="0"/>
              <a:t>temperature sensor </a:t>
            </a:r>
            <a:r>
              <a:rPr lang="en-US" sz="3100" dirty="0"/>
              <a:t>is </a:t>
            </a:r>
            <a:r>
              <a:rPr lang="en-US" sz="3100" dirty="0" smtClean="0"/>
              <a:t>internally connected </a:t>
            </a:r>
            <a:r>
              <a:rPr lang="en-US" sz="3100" dirty="0"/>
              <a:t>to channel </a:t>
            </a:r>
            <a:r>
              <a:rPr lang="en-US" sz="3100" b="1" dirty="0"/>
              <a:t>ADC1_IN16</a:t>
            </a:r>
            <a:r>
              <a:rPr lang="en-US" sz="3100" b="1" dirty="0" smtClean="0"/>
              <a:t>.</a:t>
            </a:r>
          </a:p>
          <a:p>
            <a:r>
              <a:rPr lang="en-US" sz="3600" dirty="0"/>
              <a:t>• Supported temperature range: –40 to 125 °C</a:t>
            </a:r>
            <a:br>
              <a:rPr lang="en-US" sz="3600" dirty="0"/>
            </a:br>
            <a:r>
              <a:rPr lang="en-US" sz="3600" dirty="0"/>
              <a:t>• Precision: ±1.5 °C</a:t>
            </a:r>
            <a:br>
              <a:rPr lang="en-US" sz="36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100" b="1" dirty="0" smtClean="0"/>
          </a:p>
          <a:p>
            <a:r>
              <a:rPr lang="en-US" sz="3100" dirty="0" smtClean="0"/>
              <a:t>The </a:t>
            </a:r>
            <a:r>
              <a:rPr lang="en-US" sz="3100" dirty="0"/>
              <a:t>internal </a:t>
            </a:r>
            <a:r>
              <a:rPr lang="en-US" sz="3100" b="1" dirty="0"/>
              <a:t>reference voltage </a:t>
            </a:r>
            <a:r>
              <a:rPr lang="en-US" sz="3100" dirty="0"/>
              <a:t>VREFINT is connected to </a:t>
            </a:r>
            <a:r>
              <a:rPr lang="en-US" sz="3100" b="1" dirty="0" smtClean="0"/>
              <a:t>ADC1_IN17</a:t>
            </a:r>
          </a:p>
          <a:p>
            <a:r>
              <a:rPr lang="en-US" sz="3100" dirty="0"/>
              <a:t>The </a:t>
            </a:r>
            <a:r>
              <a:rPr lang="en-US" sz="3100" b="1" dirty="0"/>
              <a:t>VBAT</a:t>
            </a:r>
            <a:r>
              <a:rPr lang="en-US" sz="3100" dirty="0"/>
              <a:t> channel (connected to channel </a:t>
            </a:r>
            <a:r>
              <a:rPr lang="en-US" sz="3100" b="1" dirty="0"/>
              <a:t>ADC1_IN18</a:t>
            </a:r>
            <a:r>
              <a:rPr lang="en-US" sz="3100" dirty="0"/>
              <a:t>) can also be converted as an </a:t>
            </a:r>
            <a:r>
              <a:rPr lang="en-US" sz="3100" dirty="0" smtClean="0"/>
              <a:t>injected or </a:t>
            </a:r>
            <a:r>
              <a:rPr lang="en-US" sz="3100" dirty="0"/>
              <a:t>regular </a:t>
            </a:r>
            <a:r>
              <a:rPr lang="en-US" sz="3100" dirty="0" smtClean="0"/>
              <a:t>channel.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845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Single conversion </a:t>
            </a:r>
            <a:r>
              <a:rPr lang="en-US" b="1" dirty="0" smtClean="0"/>
              <a:t>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744481" cy="3880773"/>
          </a:xfrm>
        </p:spPr>
        <p:txBody>
          <a:bodyPr/>
          <a:lstStyle/>
          <a:p>
            <a:r>
              <a:rPr lang="en-US" sz="2400" dirty="0"/>
              <a:t>ADC does one </a:t>
            </a:r>
            <a:r>
              <a:rPr lang="en-US" sz="2400" dirty="0" smtClean="0"/>
              <a:t>conversion </a:t>
            </a:r>
          </a:p>
          <a:p>
            <a:r>
              <a:rPr lang="en-US" sz="2400" dirty="0"/>
              <a:t>If a regular channel was converted:</a:t>
            </a:r>
            <a:br>
              <a:rPr lang="en-US" sz="2400" dirty="0"/>
            </a:br>
            <a:r>
              <a:rPr lang="en-US" sz="2400" dirty="0"/>
              <a:t>– The converted </a:t>
            </a:r>
            <a:r>
              <a:rPr lang="en-US" sz="2400" b="1" dirty="0"/>
              <a:t>data are stored </a:t>
            </a:r>
            <a:r>
              <a:rPr lang="en-US" sz="2400" dirty="0"/>
              <a:t>into the 16-bit ADC_DR register</a:t>
            </a:r>
            <a:br>
              <a:rPr lang="en-US" sz="2400" dirty="0"/>
            </a:br>
            <a:r>
              <a:rPr lang="en-US" sz="2400" dirty="0"/>
              <a:t>– The </a:t>
            </a:r>
            <a:r>
              <a:rPr lang="en-US" sz="2400" b="1" dirty="0"/>
              <a:t>EOC</a:t>
            </a:r>
            <a:r>
              <a:rPr lang="en-US" sz="2400" dirty="0"/>
              <a:t> (end of conversion) flag is set</a:t>
            </a:r>
            <a:br>
              <a:rPr lang="en-US" sz="2400" dirty="0"/>
            </a:br>
            <a:r>
              <a:rPr lang="en-US" sz="2400" dirty="0"/>
              <a:t>– An </a:t>
            </a:r>
            <a:r>
              <a:rPr lang="en-US" sz="2400" b="1" dirty="0"/>
              <a:t>interrupt</a:t>
            </a:r>
            <a:r>
              <a:rPr lang="en-US" sz="2400" dirty="0"/>
              <a:t> is generated if the EOCIE bit is set</a:t>
            </a:r>
            <a:br>
              <a:rPr lang="en-US" sz="2400" dirty="0"/>
            </a:br>
            <a:r>
              <a:rPr lang="en-US" sz="2400" dirty="0" smtClean="0"/>
              <a:t>Then </a:t>
            </a:r>
            <a:r>
              <a:rPr lang="en-US" sz="2400" dirty="0"/>
              <a:t>the ADC stops.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3391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Continuous conversion </a:t>
            </a:r>
            <a:r>
              <a:rPr lang="en-US" b="1" dirty="0" smtClean="0"/>
              <a:t>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541652" cy="3880773"/>
          </a:xfrm>
        </p:spPr>
        <p:txBody>
          <a:bodyPr/>
          <a:lstStyle/>
          <a:p>
            <a:r>
              <a:rPr lang="en-US" sz="2400" dirty="0"/>
              <a:t>the ADC starts a new conversion as soon as it finishes </a:t>
            </a:r>
            <a:r>
              <a:rPr lang="en-US" sz="2400" dirty="0" smtClean="0"/>
              <a:t>one</a:t>
            </a:r>
          </a:p>
          <a:p>
            <a:r>
              <a:rPr lang="en-US" sz="2400" dirty="0"/>
              <a:t>After each conversion:</a:t>
            </a:r>
            <a:br>
              <a:rPr lang="en-US" sz="2400" dirty="0"/>
            </a:br>
            <a:r>
              <a:rPr lang="en-US" sz="2400" dirty="0"/>
              <a:t>• If a regular group of channels was converted:</a:t>
            </a:r>
            <a:br>
              <a:rPr lang="en-US" sz="2400" dirty="0"/>
            </a:br>
            <a:r>
              <a:rPr lang="en-US" sz="2400" dirty="0"/>
              <a:t>– The last converted data are stored into the 16-bit ADC_DR register</a:t>
            </a:r>
            <a:br>
              <a:rPr lang="en-US" sz="2400" dirty="0"/>
            </a:br>
            <a:r>
              <a:rPr lang="en-US" sz="2400" dirty="0"/>
              <a:t>– The EOC (end of conversion) flag is set</a:t>
            </a:r>
            <a:br>
              <a:rPr lang="en-US" sz="2400" dirty="0"/>
            </a:br>
            <a:r>
              <a:rPr lang="en-US" sz="2400" dirty="0"/>
              <a:t>– An interrupt is generated if the EOCIE bit is set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174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Timing </a:t>
            </a:r>
            <a:r>
              <a:rPr lang="en-US" b="1" dirty="0" smtClean="0"/>
              <a:t>diagram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5333"/>
            <a:ext cx="11886490" cy="51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062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Analog </a:t>
            </a:r>
            <a:r>
              <a:rPr lang="en-US" b="1" dirty="0" smtClean="0"/>
              <a:t>watchdog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1479"/>
            <a:ext cx="8596668" cy="4649884"/>
          </a:xfrm>
        </p:spPr>
        <p:txBody>
          <a:bodyPr/>
          <a:lstStyle/>
          <a:p>
            <a:r>
              <a:rPr lang="en-US" sz="2400" dirty="0"/>
              <a:t>The AWD analog watchdog status bit is set if the analog voltage converted by the ADC </a:t>
            </a:r>
            <a:r>
              <a:rPr lang="en-US" sz="2400" dirty="0" smtClean="0"/>
              <a:t>is below </a:t>
            </a:r>
            <a:r>
              <a:rPr lang="en-US" sz="2400" dirty="0"/>
              <a:t>a lower threshold or above a higher threshold. </a:t>
            </a:r>
            <a:endParaRPr lang="en-US" sz="2400" dirty="0" smtClean="0"/>
          </a:p>
          <a:p>
            <a:r>
              <a:rPr lang="en-US" sz="2400" dirty="0" smtClean="0"/>
              <a:t>An </a:t>
            </a:r>
            <a:r>
              <a:rPr lang="en-US" sz="2400" dirty="0"/>
              <a:t>interrupt </a:t>
            </a:r>
            <a:r>
              <a:rPr lang="en-US" sz="2400" dirty="0" smtClean="0"/>
              <a:t>can </a:t>
            </a:r>
            <a:r>
              <a:rPr lang="en-US" sz="2400" dirty="0"/>
              <a:t>be </a:t>
            </a:r>
            <a:r>
              <a:rPr lang="en-US" sz="2400" dirty="0" smtClean="0"/>
              <a:t>enabled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49" y="3322393"/>
            <a:ext cx="8491903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153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Scan </a:t>
            </a:r>
            <a:r>
              <a:rPr lang="en-US" b="1" dirty="0" smtClean="0"/>
              <a:t>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451404" cy="3880773"/>
          </a:xfrm>
        </p:spPr>
        <p:txBody>
          <a:bodyPr>
            <a:normAutofit/>
          </a:bodyPr>
          <a:lstStyle/>
          <a:p>
            <a:r>
              <a:rPr lang="en-US" sz="2400" dirty="0"/>
              <a:t>ADC scans all the channels selected in the </a:t>
            </a:r>
            <a:r>
              <a:rPr lang="en-US" sz="2400" dirty="0" err="1"/>
              <a:t>ADC_SQRx</a:t>
            </a:r>
            <a:r>
              <a:rPr lang="en-US" sz="2400" dirty="0"/>
              <a:t> registers (</a:t>
            </a:r>
            <a:r>
              <a:rPr lang="en-US" sz="2400" dirty="0" smtClean="0"/>
              <a:t>for regular </a:t>
            </a:r>
            <a:r>
              <a:rPr lang="en-US" sz="2400" dirty="0"/>
              <a:t>channels) or in the ADC_JSQR register (for injected channels</a:t>
            </a:r>
            <a:r>
              <a:rPr lang="en-US" sz="2400" dirty="0" smtClean="0"/>
              <a:t>) </a:t>
            </a:r>
          </a:p>
          <a:p>
            <a:r>
              <a:rPr lang="en-US" sz="2400" dirty="0"/>
              <a:t>A single </a:t>
            </a:r>
            <a:r>
              <a:rPr lang="en-US" sz="2400" dirty="0" smtClean="0"/>
              <a:t>conversion is </a:t>
            </a:r>
            <a:r>
              <a:rPr lang="en-US" sz="2400" dirty="0"/>
              <a:t>performed for each channel of the group. </a:t>
            </a:r>
            <a:endParaRPr lang="en-US" sz="2400" dirty="0" smtClean="0"/>
          </a:p>
          <a:p>
            <a:r>
              <a:rPr lang="en-US" sz="2400" dirty="0" smtClean="0"/>
              <a:t>After </a:t>
            </a:r>
            <a:r>
              <a:rPr lang="en-US" sz="2400" dirty="0"/>
              <a:t>each end of conversion, the next </a:t>
            </a:r>
            <a:r>
              <a:rPr lang="en-US" sz="2400" dirty="0" smtClean="0"/>
              <a:t>channel in </a:t>
            </a:r>
            <a:r>
              <a:rPr lang="en-US" sz="2400" dirty="0"/>
              <a:t>the group is converted automatically.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5447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935895"/>
            <a:ext cx="8596668" cy="2922105"/>
          </a:xfrm>
        </p:spPr>
        <p:txBody>
          <a:bodyPr>
            <a:normAutofit/>
          </a:bodyPr>
          <a:lstStyle/>
          <a:p>
            <a:r>
              <a:rPr lang="en-US" dirty="0"/>
              <a:t>The converted data value from the injected group of channels is decreased by the </a:t>
            </a:r>
            <a:r>
              <a:rPr lang="en-US" dirty="0" err="1"/>
              <a:t>userdefined</a:t>
            </a:r>
            <a:r>
              <a:rPr lang="en-US" dirty="0"/>
              <a:t> offset written in the </a:t>
            </a:r>
            <a:r>
              <a:rPr lang="en-US" dirty="0" err="1"/>
              <a:t>ADC_JOFRx</a:t>
            </a:r>
            <a:r>
              <a:rPr lang="en-US" dirty="0"/>
              <a:t> registers so the result can be a negative value</a:t>
            </a:r>
            <a:r>
              <a:rPr lang="en-US" dirty="0" smtClean="0"/>
              <a:t>. The </a:t>
            </a:r>
            <a:r>
              <a:rPr lang="en-US" dirty="0"/>
              <a:t>SEXT bit represents the extended sign value.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channels in a regular group, no offset is subtracted so only twelve bits are significant.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87"/>
          <a:stretch/>
        </p:blipFill>
        <p:spPr bwMode="auto">
          <a:xfrm>
            <a:off x="689057" y="870129"/>
            <a:ext cx="10140463" cy="306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9057" y="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smtClean="0"/>
              <a:t>Data alignment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816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57" y="0"/>
            <a:ext cx="8596668" cy="1320800"/>
          </a:xfrm>
        </p:spPr>
        <p:txBody>
          <a:bodyPr>
            <a:normAutofit/>
          </a:bodyPr>
          <a:lstStyle/>
          <a:p>
            <a:r>
              <a:rPr lang="en-US" b="1" dirty="0"/>
              <a:t>Data </a:t>
            </a:r>
            <a:r>
              <a:rPr lang="en-US" b="1" dirty="0" smtClean="0"/>
              <a:t>alignment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86" y="615688"/>
            <a:ext cx="10140463" cy="624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1496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External trigger </a:t>
            </a:r>
            <a:r>
              <a:rPr lang="en-US" b="1" dirty="0"/>
              <a:t>and trigger </a:t>
            </a:r>
            <a:r>
              <a:rPr lang="en-US" b="1" dirty="0" smtClean="0"/>
              <a:t>polarity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28" y="1362952"/>
            <a:ext cx="10316245" cy="273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46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ADC introduction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79104"/>
            <a:ext cx="9122649" cy="4750905"/>
          </a:xfrm>
        </p:spPr>
        <p:txBody>
          <a:bodyPr>
            <a:normAutofit/>
          </a:bodyPr>
          <a:lstStyle/>
          <a:p>
            <a:r>
              <a:rPr lang="en-US" sz="2400" dirty="0"/>
              <a:t>The 12-bit ADC is a successive approximation analog-to-digital converter. It has up to </a:t>
            </a:r>
            <a:r>
              <a:rPr lang="en-US" sz="2400" dirty="0" smtClean="0"/>
              <a:t>19</a:t>
            </a:r>
            <a:r>
              <a:rPr lang="ru-RU" sz="2400" dirty="0" smtClean="0"/>
              <a:t> </a:t>
            </a:r>
            <a:r>
              <a:rPr lang="en-US" sz="2400" dirty="0" smtClean="0"/>
              <a:t>multiplexed </a:t>
            </a:r>
            <a:r>
              <a:rPr lang="en-US" sz="2400" dirty="0"/>
              <a:t>channels allowing it to measure signals from 16 external sources, two internal </a:t>
            </a:r>
            <a:r>
              <a:rPr lang="en-US" sz="2400" dirty="0" smtClean="0"/>
              <a:t>sources</a:t>
            </a:r>
            <a:r>
              <a:rPr lang="en-US" sz="2400" dirty="0"/>
              <a:t>, and the </a:t>
            </a:r>
            <a:r>
              <a:rPr lang="en-US" sz="2400" dirty="0" smtClean="0"/>
              <a:t>V</a:t>
            </a:r>
            <a:r>
              <a:rPr lang="ru-RU" sz="2400" dirty="0" smtClean="0"/>
              <a:t> </a:t>
            </a:r>
            <a:r>
              <a:rPr lang="en-US" sz="2400" dirty="0" err="1" smtClean="0"/>
              <a:t>BATchannel</a:t>
            </a:r>
            <a:r>
              <a:rPr lang="en-US" sz="2400" dirty="0"/>
              <a:t>. </a:t>
            </a:r>
            <a:endParaRPr lang="ru-RU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A/D conversion of the channels can be performed in </a:t>
            </a:r>
            <a:r>
              <a:rPr lang="en-US" sz="2400" dirty="0" smtClean="0"/>
              <a:t>single</a:t>
            </a:r>
            <a:r>
              <a:rPr lang="en-US" sz="2400" dirty="0"/>
              <a:t>, continuous, scan or discontinuous mode. The result of the ADC is stored into a left- </a:t>
            </a:r>
            <a:r>
              <a:rPr lang="en-US" sz="2400" dirty="0" smtClean="0"/>
              <a:t>or </a:t>
            </a:r>
            <a:r>
              <a:rPr lang="en-US" sz="2400" dirty="0"/>
              <a:t>right-aligned 16-bit data register.</a:t>
            </a:r>
          </a:p>
          <a:p>
            <a:r>
              <a:rPr lang="en-US" sz="2400" dirty="0"/>
              <a:t>The analog watchdog feature allows the application to detect if the input voltage goes </a:t>
            </a:r>
            <a:r>
              <a:rPr lang="en-US" sz="2400" dirty="0" smtClean="0"/>
              <a:t>beyond </a:t>
            </a:r>
            <a:r>
              <a:rPr lang="en-US" sz="2400" dirty="0"/>
              <a:t>the user-defined, higher or lower thresholds.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604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6" y="268122"/>
            <a:ext cx="8748683" cy="650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530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ADC interrupts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63" y="1542554"/>
            <a:ext cx="11192890" cy="253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680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br>
              <a:rPr lang="en-US" dirty="0" smtClean="0"/>
            </a:br>
            <a:r>
              <a:rPr lang="en-US" dirty="0" err="1"/>
              <a:t>RCC_Configuration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void RCC_Configuration_Adc1(void)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//for ADC1 on PC0 using IN10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RCC_AHB1PeriphClockCmd(RCC_AHB1Periph_GPIOC, ENABLE);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RCC_APB2PeriphClockCmd(RCC_APB2Periph_ADC1, ENABLE);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54524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GPIO_Configuration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void GPIO_Configuration_Adc1(void)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GPIO_InitTypeDef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GPIO_StructInit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//for ADC1 on PC0 using IN10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GPIO_InitStructure.GPIO_Pin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GPIO_Pin_0;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GPIO_InitStructure.GPIO_Mode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GPIO_Mode_AN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GPIO_InitStructure.GPIO_PuPd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GPIO_PuPd_NOPULL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;</a:t>
            </a:r>
          </a:p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(GPIOC, &amp;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GPIO_InitStructure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18937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ADC1</a:t>
            </a:r>
            <a:r>
              <a:rPr lang="en-US" dirty="0" smtClean="0"/>
              <a:t>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void ADC1_Configuration(void)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ADC_CommonInitTypeDef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ADC_Mode_Independent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ADC_CommonInitStructure.ADC_Prescaler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ADC_Prescaler_Div2;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ADC_CommonInitStructure.ADC_DMAAccessMode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ADC_DMAAccessMode_Disabled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ADC_CommonInitStructure.ADC_TwoSamplingDelay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ADC_TwoSamplingDelay_5Cycles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ADC_CommonInit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ADC_CommonInitStructure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888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ADC1</a:t>
            </a:r>
            <a:r>
              <a:rPr lang="en-US" dirty="0" smtClean="0"/>
              <a:t>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ADC_InitTypeDef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ADC_InitStructure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ADC_StructInit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ADC_InitStructure.ADC_Resolution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ADC_Resolution_12b;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ADC_InitStructure.ADC_ScanConvMode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DISABLE;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ADC_InitStructure.ADC_ContinuousConvMode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ENABLE;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ADC_InitStructure.ADC_ExternalTrigConvEdge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ADC_ExternalTrigConvEdge_None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ADC_InitStructure.ADC_ExternalTrigConv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ADC_ExternalTrigConv_T1_CC1;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ADC_InitStructure.ADC_DataAlign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ADC_DataAlign_Right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ADC_InitStructure.ADC_NbrOfConversion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1770159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example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ADC1</a:t>
            </a:r>
            <a:r>
              <a:rPr lang="en-US" dirty="0" smtClean="0"/>
              <a:t>_Configuration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414737" cy="4343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(ADC1, 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ADC_RegularChannelConfig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(ADC1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ADC_Channel_10, 1, ADC_SampleTime_480Cycles);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ADC_EOCOnEachRegularChannelCmd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(ADC1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ENABLE);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ADC_Cmd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(ADC1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ENABLE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44202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99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void main(void</a:t>
            </a:r>
            <a:r>
              <a:rPr lang="en-US" b="1" dirty="0"/>
              <a:t>){</a:t>
            </a:r>
          </a:p>
          <a:p>
            <a:pPr marL="0" indent="0">
              <a:buNone/>
            </a:pPr>
            <a:r>
              <a:rPr lang="en-US" dirty="0" smtClean="0"/>
              <a:t>RCC_Configuration_Adc1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GPIO_Configuration_Adc1();</a:t>
            </a:r>
          </a:p>
          <a:p>
            <a:pPr marL="0" indent="0">
              <a:buNone/>
            </a:pPr>
            <a:r>
              <a:rPr lang="en-US" dirty="0"/>
              <a:t>ADC1_Configuration();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b="1" dirty="0"/>
              <a:t>while(1</a:t>
            </a:r>
            <a:r>
              <a:rPr lang="en-US" b="1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{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/>
              <a:t>ADC_SoftwareStartConv</a:t>
            </a:r>
            <a:r>
              <a:rPr lang="en-US" dirty="0"/>
              <a:t>(ADC1);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b="1" dirty="0"/>
              <a:t>while(</a:t>
            </a:r>
            <a:r>
              <a:rPr lang="en-US" b="1" dirty="0" err="1"/>
              <a:t>ADC_GetFlagStatus</a:t>
            </a:r>
            <a:r>
              <a:rPr lang="en-US" b="1" dirty="0"/>
              <a:t>(ADC1, ADC_FLAG_EOC) == RESET);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    </a:t>
            </a:r>
            <a:r>
              <a:rPr lang="en-US" dirty="0" err="1" smtClean="0"/>
              <a:t>ADCResult</a:t>
            </a:r>
            <a:r>
              <a:rPr lang="en-US" dirty="0"/>
              <a:t>= </a:t>
            </a:r>
            <a:r>
              <a:rPr lang="en-US" dirty="0" err="1"/>
              <a:t>ADC_GetConversionValue</a:t>
            </a:r>
            <a:r>
              <a:rPr lang="en-US" dirty="0"/>
              <a:t>(ADC1);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ru-RU" dirty="0" smtClean="0"/>
              <a:t>}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ADC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• 12-bit, 10-bit, 8-bit or 6-bit configurable resolution</a:t>
            </a:r>
          </a:p>
          <a:p>
            <a:r>
              <a:rPr lang="en-US" dirty="0"/>
              <a:t>• Interrupt generation at the end of conversion, end of injected conversion, and in case of </a:t>
            </a:r>
          </a:p>
          <a:p>
            <a:r>
              <a:rPr lang="en-US" dirty="0"/>
              <a:t>analog watchdog or overrun events</a:t>
            </a:r>
          </a:p>
          <a:p>
            <a:r>
              <a:rPr lang="en-US" dirty="0"/>
              <a:t>• Single and continuous conversion modes</a:t>
            </a:r>
          </a:p>
          <a:p>
            <a:r>
              <a:rPr lang="en-US" dirty="0"/>
              <a:t>• Scan mode for automatic conversion of channel 0 to channel ‘n’</a:t>
            </a:r>
          </a:p>
          <a:p>
            <a:r>
              <a:rPr lang="en-US" dirty="0"/>
              <a:t>• Data alignment with in-built data coherency</a:t>
            </a:r>
          </a:p>
          <a:p>
            <a:r>
              <a:rPr lang="en-US" dirty="0"/>
              <a:t>• Channel-wise programmable sampling time</a:t>
            </a:r>
          </a:p>
          <a:p>
            <a:r>
              <a:rPr lang="en-US" dirty="0"/>
              <a:t>• External trigger option with configurable polarity for both regular and injected </a:t>
            </a:r>
            <a:r>
              <a:rPr lang="en-US" dirty="0" smtClean="0"/>
              <a:t>conversions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9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ADC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• Discontinuous mode</a:t>
            </a:r>
          </a:p>
          <a:p>
            <a:r>
              <a:rPr lang="en-US" dirty="0"/>
              <a:t>• Dual/Triple mode (on devices with 2 ADCs or more)</a:t>
            </a:r>
          </a:p>
          <a:p>
            <a:r>
              <a:rPr lang="en-US" dirty="0"/>
              <a:t>• Configurable DMA data storage in Dual/Triple ADC mode</a:t>
            </a:r>
          </a:p>
          <a:p>
            <a:r>
              <a:rPr lang="en-US" dirty="0"/>
              <a:t>• Configurable delay between conversions in Dual/Triple interleaved mode</a:t>
            </a:r>
          </a:p>
          <a:p>
            <a:r>
              <a:rPr lang="en-US" dirty="0"/>
              <a:t>• ADC conversion type (refer to the datasheets)</a:t>
            </a:r>
          </a:p>
          <a:p>
            <a:r>
              <a:rPr lang="en-US" dirty="0"/>
              <a:t>• ADC supply requirements: 2.4 V to 3.6 V </a:t>
            </a:r>
            <a:r>
              <a:rPr lang="en-US" dirty="0" err="1"/>
              <a:t>atfull</a:t>
            </a:r>
            <a:r>
              <a:rPr lang="en-US" dirty="0"/>
              <a:t> speed and down to 1.8 V at slower </a:t>
            </a:r>
            <a:r>
              <a:rPr lang="en-US" dirty="0" smtClean="0"/>
              <a:t>speed</a:t>
            </a:r>
            <a:endParaRPr lang="en-US" dirty="0"/>
          </a:p>
          <a:p>
            <a:r>
              <a:rPr lang="en-US" dirty="0"/>
              <a:t>• ADC input range: VREF–≤VIN ≤VREF+</a:t>
            </a:r>
          </a:p>
          <a:p>
            <a:r>
              <a:rPr lang="en-US" dirty="0"/>
              <a:t>• DMA request generation during regular channel conversion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47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75919" y="-614664"/>
            <a:ext cx="6842952" cy="810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976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ADC pins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62" y="1568794"/>
            <a:ext cx="9909400" cy="398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90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ADC clock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01262"/>
            <a:ext cx="10764390" cy="5205045"/>
          </a:xfrm>
        </p:spPr>
        <p:txBody>
          <a:bodyPr>
            <a:normAutofit/>
          </a:bodyPr>
          <a:lstStyle/>
          <a:p>
            <a:r>
              <a:rPr lang="en-US" sz="2400" dirty="0"/>
              <a:t>The ADC features two clock schemes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Clock </a:t>
            </a:r>
            <a:r>
              <a:rPr lang="en-US" sz="2400" dirty="0"/>
              <a:t>for the analog circuitry: ADCCLK, common to all </a:t>
            </a:r>
            <a:r>
              <a:rPr lang="en-US" sz="2400" dirty="0" smtClean="0"/>
              <a:t>ADCs </a:t>
            </a:r>
          </a:p>
          <a:p>
            <a:pPr marL="0" indent="0" algn="just">
              <a:buNone/>
            </a:pPr>
            <a:endParaRPr lang="en-US" sz="1000" dirty="0" smtClean="0"/>
          </a:p>
          <a:p>
            <a:pPr marL="0" indent="0" algn="just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clock is generated from the APB2 clock divided by a programmable </a:t>
            </a:r>
            <a:r>
              <a:rPr lang="en-US" sz="2400" dirty="0" err="1"/>
              <a:t>prescaler</a:t>
            </a:r>
            <a:r>
              <a:rPr lang="en-US" sz="2400" dirty="0"/>
              <a:t> </a:t>
            </a:r>
            <a:r>
              <a:rPr lang="en-US" sz="2400" dirty="0" smtClean="0"/>
              <a:t>that allows </a:t>
            </a:r>
            <a:r>
              <a:rPr lang="en-US" sz="2400" dirty="0"/>
              <a:t>the ADC to work at </a:t>
            </a:r>
            <a:r>
              <a:rPr lang="en-US" sz="2400" dirty="0" smtClean="0"/>
              <a:t>f PCLK2/2</a:t>
            </a:r>
            <a:r>
              <a:rPr lang="en-US" sz="2400" dirty="0"/>
              <a:t>, /4, /6 or /8. Refer to the datasheets for </a:t>
            </a:r>
            <a:r>
              <a:rPr lang="en-US" sz="2400" dirty="0" smtClean="0"/>
              <a:t>the maximum </a:t>
            </a:r>
            <a:r>
              <a:rPr lang="en-US" sz="2400" dirty="0"/>
              <a:t>value of ADCCLK</a:t>
            </a:r>
            <a:r>
              <a:rPr lang="en-US" sz="2400" dirty="0" smtClean="0"/>
              <a:t>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r>
              <a:rPr lang="en-US" sz="2400" dirty="0"/>
              <a:t>Clock for the digital interface (used for registers read/write access</a:t>
            </a:r>
            <a:r>
              <a:rPr lang="en-US" sz="2400" dirty="0" smtClean="0"/>
              <a:t>)</a:t>
            </a:r>
          </a:p>
          <a:p>
            <a:endParaRPr lang="en-US" sz="1000" dirty="0" smtClean="0"/>
          </a:p>
          <a:p>
            <a:pPr marL="0" indent="0" algn="just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clock is equal to the APB2 clock. The digital interface clock can be</a:t>
            </a:r>
            <a:br>
              <a:rPr lang="en-US" sz="2400" dirty="0"/>
            </a:br>
            <a:r>
              <a:rPr lang="en-US" sz="2400" dirty="0"/>
              <a:t>enabled/disabled individually for each ADC through the RCC APB2 </a:t>
            </a:r>
            <a:r>
              <a:rPr lang="en-US" sz="2400" dirty="0" smtClean="0"/>
              <a:t>peripheral clock enable </a:t>
            </a:r>
            <a:r>
              <a:rPr lang="en-US" sz="2400" dirty="0"/>
              <a:t>register (RCC_APB2ENR</a:t>
            </a:r>
            <a:r>
              <a:rPr lang="en-US" sz="2400" dirty="0" smtClean="0"/>
              <a:t>).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90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Timing </a:t>
            </a:r>
            <a:r>
              <a:rPr lang="en-US" b="1" dirty="0" smtClean="0"/>
              <a:t>diagram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5333"/>
            <a:ext cx="11886490" cy="51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884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Channel </a:t>
            </a:r>
            <a:r>
              <a:rPr lang="en-US" b="1" dirty="0" smtClean="0"/>
              <a:t>selection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There are 16 multiplexed </a:t>
            </a:r>
            <a:r>
              <a:rPr lang="en-US" sz="2400" dirty="0" smtClean="0"/>
              <a:t>channels</a:t>
            </a:r>
          </a:p>
          <a:p>
            <a:r>
              <a:rPr lang="en-US" sz="2400" dirty="0"/>
              <a:t>A </a:t>
            </a:r>
            <a:r>
              <a:rPr lang="en-US" sz="2400" b="1" dirty="0"/>
              <a:t>regular group </a:t>
            </a:r>
            <a:r>
              <a:rPr lang="en-US" sz="2400" dirty="0"/>
              <a:t>is composed of up to 16 conversions. </a:t>
            </a:r>
            <a:endParaRPr lang="en-US" sz="2400" dirty="0" smtClean="0"/>
          </a:p>
          <a:p>
            <a:r>
              <a:rPr lang="en-US" sz="2400" dirty="0"/>
              <a:t>An </a:t>
            </a:r>
            <a:r>
              <a:rPr lang="en-US" sz="2400" b="1" dirty="0"/>
              <a:t>injected group </a:t>
            </a:r>
            <a:r>
              <a:rPr lang="en-US" sz="2400" dirty="0"/>
              <a:t>is composed of up to 4 conversions. </a:t>
            </a:r>
            <a:br>
              <a:rPr lang="en-US" sz="24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98261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3197</TotalTime>
  <Words>820</Words>
  <Application>Microsoft Office PowerPoint</Application>
  <PresentationFormat>Произвольный</PresentationFormat>
  <Paragraphs>127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Грань</vt:lpstr>
      <vt:lpstr>Analog-to-digital converter (ADC)</vt:lpstr>
      <vt:lpstr> ADC introduction</vt:lpstr>
      <vt:lpstr> ADC main features</vt:lpstr>
      <vt:lpstr> ADC main features</vt:lpstr>
      <vt:lpstr>Презентация PowerPoint</vt:lpstr>
      <vt:lpstr>ADC pins  </vt:lpstr>
      <vt:lpstr>ADC clock  </vt:lpstr>
      <vt:lpstr>Timing diagram</vt:lpstr>
      <vt:lpstr>Channel selection</vt:lpstr>
      <vt:lpstr>Презентация PowerPoint</vt:lpstr>
      <vt:lpstr>Temperature sensor, VREFINT and VBAT internal channels</vt:lpstr>
      <vt:lpstr>Single conversion mode</vt:lpstr>
      <vt:lpstr>Continuous conversion mode</vt:lpstr>
      <vt:lpstr>Timing diagram</vt:lpstr>
      <vt:lpstr>Analog watchdog</vt:lpstr>
      <vt:lpstr>Scan mode</vt:lpstr>
      <vt:lpstr>Презентация PowerPoint</vt:lpstr>
      <vt:lpstr>Data alignment</vt:lpstr>
      <vt:lpstr>External trigger and trigger polarity</vt:lpstr>
      <vt:lpstr>Презентация PowerPoint</vt:lpstr>
      <vt:lpstr>ADC interrupts  </vt:lpstr>
      <vt:lpstr>Code example RCC_Configuration</vt:lpstr>
      <vt:lpstr>Code example GPIO_Configuration</vt:lpstr>
      <vt:lpstr>Code example ADC1_Configuration</vt:lpstr>
      <vt:lpstr>Code example ADC1_Configuration</vt:lpstr>
      <vt:lpstr>Code example ADC1_Configuration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27</cp:revision>
  <dcterms:created xsi:type="dcterms:W3CDTF">2017-08-15T20:25:08Z</dcterms:created>
  <dcterms:modified xsi:type="dcterms:W3CDTF">2017-10-18T08:05:53Z</dcterms:modified>
</cp:coreProperties>
</file>