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3" r:id="rId4"/>
    <p:sldId id="274" r:id="rId5"/>
    <p:sldId id="275" r:id="rId6"/>
    <p:sldId id="277" r:id="rId7"/>
    <p:sldId id="276" r:id="rId8"/>
    <p:sldId id="278" r:id="rId9"/>
    <p:sldId id="279" r:id="rId10"/>
    <p:sldId id="280" r:id="rId11"/>
    <p:sldId id="281" r:id="rId12"/>
    <p:sldId id="287" r:id="rId13"/>
    <p:sldId id="289" r:id="rId14"/>
    <p:sldId id="288" r:id="rId15"/>
    <p:sldId id="290" r:id="rId16"/>
    <p:sldId id="286" r:id="rId17"/>
    <p:sldId id="282" r:id="rId18"/>
    <p:sldId id="291" r:id="rId19"/>
    <p:sldId id="285" r:id="rId20"/>
    <p:sldId id="283" r:id="rId21"/>
    <p:sldId id="28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7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Контроллер вложенных векторизованных </a:t>
            </a:r>
            <a:r>
              <a:rPr lang="ru-RU" dirty="0" smtClean="0"/>
              <a:t>прерываний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en-US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31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программы обработки прерывания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void TIM2_IRQHandler(void){</a:t>
            </a:r>
          </a:p>
          <a:p>
            <a:pPr marL="457200" lvl="1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TIM_GetITStatus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(TIM2,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TIM_IT_Update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 != RESET){</a:t>
            </a:r>
          </a:p>
          <a:p>
            <a:pPr marL="914400" lvl="2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TIM_ClearITPendingBit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(TIM2,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TIM_IT_Update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914400" lvl="2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</a:p>
          <a:p>
            <a:pPr marL="914400" lvl="2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&gt;=DUTY_0)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GPIO_ResetBits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(GPIOC,GPIO_Pin_6);</a:t>
            </a:r>
          </a:p>
          <a:p>
            <a:pPr marL="914400" lvl="2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&gt;=DUTY_1)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GPIO_ResetBits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(GPIOC,GPIO_Pin_7);</a:t>
            </a:r>
          </a:p>
          <a:p>
            <a:pPr marL="914400" lvl="2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&gt;=DUTY_2)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GPIO_ResetBits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(GPIOC,GPIO_Pin_8);</a:t>
            </a:r>
          </a:p>
          <a:p>
            <a:pPr marL="914400" lvl="2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if(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==199){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PWM_Counter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=0;GPIO_SetBits(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GPIOC,GPIO_Pin_All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);}</a:t>
            </a:r>
          </a:p>
          <a:p>
            <a:pPr marL="457200" lvl="1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88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External interrupt/event controller (EXTI</a:t>
            </a:r>
            <a:r>
              <a:rPr lang="en-US" b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14811"/>
          </a:xfrm>
        </p:spPr>
        <p:txBody>
          <a:bodyPr>
            <a:normAutofit/>
          </a:bodyPr>
          <a:lstStyle/>
          <a:p>
            <a:r>
              <a:rPr lang="en-US" dirty="0"/>
              <a:t>• independent trigger and mask on each interrupt/event </a:t>
            </a:r>
            <a:r>
              <a:rPr lang="en-US" dirty="0" smtClean="0"/>
              <a:t>line</a:t>
            </a:r>
          </a:p>
          <a:p>
            <a:r>
              <a:rPr lang="en-US" dirty="0" smtClean="0"/>
              <a:t>• </a:t>
            </a:r>
            <a:r>
              <a:rPr lang="en-US" dirty="0"/>
              <a:t>dedicated status bit for each interrupt </a:t>
            </a:r>
            <a:r>
              <a:rPr lang="en-US" dirty="0" smtClean="0"/>
              <a:t>line</a:t>
            </a:r>
          </a:p>
          <a:p>
            <a:r>
              <a:rPr lang="en-US" dirty="0" smtClean="0"/>
              <a:t>• </a:t>
            </a:r>
            <a:r>
              <a:rPr lang="en-US" dirty="0"/>
              <a:t>generation of up to 23 software event/interrupt </a:t>
            </a:r>
            <a:r>
              <a:rPr lang="en-US" dirty="0" smtClean="0"/>
              <a:t>requests</a:t>
            </a:r>
          </a:p>
          <a:p>
            <a:r>
              <a:rPr lang="en-US" dirty="0" smtClean="0"/>
              <a:t>• </a:t>
            </a:r>
            <a:r>
              <a:rPr lang="en-US" dirty="0"/>
              <a:t>detection of external signals with a pulse width lower than the APB2 clock </a:t>
            </a:r>
            <a:r>
              <a:rPr lang="en-US" dirty="0" smtClean="0"/>
              <a:t>period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1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External interrupt/event GPIO </a:t>
            </a:r>
            <a:r>
              <a:rPr lang="en-US" b="1" dirty="0" smtClean="0"/>
              <a:t>mapping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7" y="1973263"/>
            <a:ext cx="6729170" cy="411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91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External interrupt/event GPIO </a:t>
            </a:r>
            <a:r>
              <a:rPr lang="en-US" b="1" dirty="0" smtClean="0"/>
              <a:t>mapping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82" y="1540934"/>
            <a:ext cx="7965017" cy="481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60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External interrupt/event GPIO mapping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76" y="1683544"/>
            <a:ext cx="8409715" cy="455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689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Инициализация портов ввода/вывода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 /* Enable the BUTTON Clock */</a:t>
            </a:r>
          </a:p>
          <a:p>
            <a:r>
              <a:rPr lang="en-US" dirty="0"/>
              <a:t>  RCC_AHB1PeriphClockCmd(RCC_AHB1Periph_GPIOA | RCC_AHB1Periph_GPIOG, </a:t>
            </a:r>
            <a:r>
              <a:rPr lang="en-US" i="1" dirty="0"/>
              <a:t>ENABLE);</a:t>
            </a:r>
          </a:p>
          <a:p>
            <a:r>
              <a:rPr lang="en-US" dirty="0"/>
              <a:t>  RCC_APB2PeriphClockCmd(RCC_APB2Periph_SYSCFG, </a:t>
            </a:r>
            <a:r>
              <a:rPr lang="en-US" i="1" dirty="0"/>
              <a:t>ENABLE);</a:t>
            </a:r>
          </a:p>
          <a:p>
            <a:endParaRPr lang="ru-RU" dirty="0"/>
          </a:p>
          <a:p>
            <a:r>
              <a:rPr lang="en-US" dirty="0"/>
              <a:t>  /* Configure Button pin as input */</a:t>
            </a:r>
          </a:p>
          <a:p>
            <a:r>
              <a:rPr lang="en-US" dirty="0"/>
              <a:t>  </a:t>
            </a:r>
            <a:r>
              <a:rPr lang="en-US" dirty="0" err="1"/>
              <a:t>GPIO_InitStructure.GPIO_Mode</a:t>
            </a:r>
            <a:r>
              <a:rPr lang="en-US" dirty="0"/>
              <a:t> = </a:t>
            </a:r>
            <a:r>
              <a:rPr lang="en-US" i="1" dirty="0" err="1"/>
              <a:t>GPIO_Mode_IN</a:t>
            </a:r>
            <a:r>
              <a:rPr lang="en-US" i="1" dirty="0"/>
              <a:t>;</a:t>
            </a:r>
          </a:p>
          <a:p>
            <a:r>
              <a:rPr lang="en-US" dirty="0"/>
              <a:t>  </a:t>
            </a:r>
            <a:r>
              <a:rPr lang="en-US" dirty="0" err="1"/>
              <a:t>GPIO_InitStructure.GPIO_PuPd</a:t>
            </a:r>
            <a:r>
              <a:rPr lang="en-US" dirty="0"/>
              <a:t> = </a:t>
            </a:r>
            <a:r>
              <a:rPr lang="en-US" i="1" dirty="0" err="1"/>
              <a:t>GPIO_PuPd_NOPULL</a:t>
            </a:r>
            <a:r>
              <a:rPr lang="en-US" i="1" dirty="0"/>
              <a:t>;</a:t>
            </a:r>
          </a:p>
          <a:p>
            <a:r>
              <a:rPr lang="en-US" dirty="0"/>
              <a:t>  </a:t>
            </a:r>
            <a:r>
              <a:rPr lang="en-US" dirty="0" err="1"/>
              <a:t>GPIO_InitStructure.GPIO_Pin</a:t>
            </a:r>
            <a:r>
              <a:rPr lang="en-US" dirty="0"/>
              <a:t> = GPIO_Pin_0;</a:t>
            </a:r>
          </a:p>
          <a:p>
            <a:r>
              <a:rPr lang="en-US" dirty="0"/>
              <a:t>  </a:t>
            </a:r>
            <a:r>
              <a:rPr lang="en-US" dirty="0" err="1"/>
              <a:t>GPIO_Init</a:t>
            </a:r>
            <a:r>
              <a:rPr lang="en-US" dirty="0"/>
              <a:t>(GPIOA, &amp;</a:t>
            </a:r>
            <a:r>
              <a:rPr lang="en-US" dirty="0" err="1"/>
              <a:t>GPIO_InitStructure</a:t>
            </a:r>
            <a:r>
              <a:rPr lang="en-US" dirty="0"/>
              <a:t>);</a:t>
            </a:r>
          </a:p>
          <a:p>
            <a:endParaRPr lang="ru-RU" dirty="0"/>
          </a:p>
          <a:p>
            <a:r>
              <a:rPr lang="en-US" dirty="0"/>
              <a:t>  </a:t>
            </a:r>
            <a:r>
              <a:rPr lang="en-US" dirty="0" err="1"/>
              <a:t>GPIO_InitStructure.GPIO_Pin</a:t>
            </a:r>
            <a:r>
              <a:rPr lang="en-US" dirty="0"/>
              <a:t> = GPIO_Pin_15;</a:t>
            </a:r>
          </a:p>
          <a:p>
            <a:r>
              <a:rPr lang="en-US" dirty="0"/>
              <a:t>  </a:t>
            </a:r>
            <a:r>
              <a:rPr lang="en-US" dirty="0" err="1"/>
              <a:t>GPIO_Init</a:t>
            </a:r>
            <a:r>
              <a:rPr lang="en-US" dirty="0"/>
              <a:t>(GPIOG, &amp;</a:t>
            </a:r>
            <a:r>
              <a:rPr lang="en-US" dirty="0" err="1"/>
              <a:t>GPIO_InitStructure</a:t>
            </a:r>
            <a:r>
              <a:rPr lang="en-US" dirty="0"/>
              <a:t>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227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Инициализация прерывания от внешней линии 0 (</a:t>
            </a:r>
            <a:r>
              <a:rPr lang="en-US" b="1" dirty="0" smtClean="0"/>
              <a:t>EXTI0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14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void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NVIC_Config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(void)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0050" lvl="1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/* Enable the EXTI0_IRQn  Interrupt */</a:t>
            </a: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EXTI0_IRQn ;</a:t>
            </a: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NVIC_InitStructure.NVIC_IRQChannelPreemptionPriority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NVIC_InitStructure.NVIC_IRQChannelSubPriority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0;</a:t>
            </a: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NVIC_InitStructure.NVIC_IRQChannelCmd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ENABLE;</a:t>
            </a:r>
          </a:p>
          <a:p>
            <a:pPr marL="400050" lvl="1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027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Инициализация линии 0 </a:t>
            </a:r>
            <a:br>
              <a:rPr lang="ru-RU" b="1" dirty="0" smtClean="0"/>
            </a:br>
            <a:r>
              <a:rPr lang="en-US" b="1" dirty="0" smtClean="0"/>
              <a:t>External </a:t>
            </a:r>
            <a:r>
              <a:rPr lang="en-US" b="1" dirty="0"/>
              <a:t>interrupt/event controller (EXTI</a:t>
            </a:r>
            <a:r>
              <a:rPr lang="en-US" b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/* Configure Button EXTI line */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EXTI_InitStructure.EXTI_Line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EXTI_Line0;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EXTI_InitStructure.EXTI_Mode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EXTI_Mode_Interrupt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EXTI_InitStructure.EXTI_Trigger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EXTI_Trigger_Rising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EXTI_InitStructure.EXTI_LineCmd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ENABLE;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/* Connect Button EXTI Line to Button GPIO Pin */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SYSCFG_EXTILineConfig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EXTI_PortSourceGPIOA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EXTI_PinSource0);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61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Вызов подпрограммы обработки прерывания от линии 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void EXTI0_IRQHandler(void)</a:t>
            </a:r>
          </a:p>
          <a:p>
            <a:pPr marL="0" indent="0">
              <a:buNone/>
            </a:pPr>
            <a:r>
              <a:rPr lang="ru-RU" dirty="0"/>
              <a:t>{</a:t>
            </a:r>
          </a:p>
          <a:p>
            <a:pPr marL="400050" lvl="1" indent="0">
              <a:buNone/>
            </a:pPr>
            <a:r>
              <a:rPr lang="en-US" dirty="0"/>
              <a:t>  /* Generate </a:t>
            </a:r>
            <a:r>
              <a:rPr lang="en-US" dirty="0" err="1"/>
              <a:t>SysTick</a:t>
            </a:r>
            <a:r>
              <a:rPr lang="en-US" dirty="0"/>
              <a:t> exception */</a:t>
            </a:r>
          </a:p>
          <a:p>
            <a:pPr marL="400050" lvl="1" indent="0">
              <a:buNone/>
            </a:pPr>
            <a:r>
              <a:rPr lang="en-US" dirty="0"/>
              <a:t>  SCB-&gt;ICSR |= 0x04000000;</a:t>
            </a:r>
          </a:p>
          <a:p>
            <a:pPr marL="400050" lvl="1" indent="0">
              <a:buNone/>
            </a:pPr>
            <a:r>
              <a:rPr lang="ru-RU" dirty="0"/>
              <a:t>  </a:t>
            </a:r>
          </a:p>
          <a:p>
            <a:pPr marL="400050" lvl="1" indent="0">
              <a:buNone/>
            </a:pPr>
            <a:r>
              <a:rPr lang="en-US" dirty="0"/>
              <a:t>  /* Clear EXTI_Line0 pending bit */</a:t>
            </a:r>
          </a:p>
          <a:p>
            <a:pPr marL="400050" lvl="1" indent="0">
              <a:buNone/>
            </a:pPr>
            <a:r>
              <a:rPr lang="en-US" dirty="0"/>
              <a:t>  </a:t>
            </a:r>
            <a:r>
              <a:rPr lang="en-US" dirty="0" err="1"/>
              <a:t>EXTI_ClearITPendingBit</a:t>
            </a:r>
            <a:r>
              <a:rPr lang="en-US" dirty="0"/>
              <a:t>(EXTI_Line0);</a:t>
            </a:r>
          </a:p>
          <a:p>
            <a:pPr marL="0" indent="0">
              <a:buNone/>
            </a:pPr>
            <a:r>
              <a:rPr lang="ru-RU" dirty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11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Инициализация прерывания от </a:t>
            </a:r>
            <a:r>
              <a:rPr lang="ru-RU" b="1" dirty="0" smtClean="0"/>
              <a:t>внешних линий 10-15 (</a:t>
            </a:r>
            <a:r>
              <a:rPr lang="en-US" b="1" dirty="0"/>
              <a:t>EXTI15_10_IRQn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/* Enable the EXTI15_10_IRQn Interrupt */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EXTI15_10_IRQn;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NVIC_InitStructure.NVIC_IRQChannelPreemptionPriority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0;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NVIC_InitStructure.NVIC_IRQChannelSubPriority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NVIC_InitStructure.NVIC_IRQChannelCmd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ENABLE;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14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Nested vectored interrupt controller (NVIC)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1" y="1399117"/>
            <a:ext cx="74295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Инициализация линии </a:t>
            </a:r>
            <a:r>
              <a:rPr lang="ru-RU" b="1" dirty="0" smtClean="0"/>
              <a:t>15 </a:t>
            </a:r>
            <a:r>
              <a:rPr lang="ru-RU" b="1" dirty="0"/>
              <a:t/>
            </a:r>
            <a:br>
              <a:rPr lang="ru-RU" b="1" dirty="0"/>
            </a:br>
            <a:r>
              <a:rPr lang="en-US" b="1" dirty="0"/>
              <a:t>External interrupt/event controller (EXTI)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/* Configure Button EXTI line */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EXTI_InitStructure.EXTI_Line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EXTI_Line15;</a:t>
            </a:r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EXTI_InitStructure.EXTI_Mode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EXTI_Mode_Interrupt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EXTI_InitStructure.EXTI_Trigger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EXTI_Trigger_Falling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EXTI_InitStructure.EXTI_LineCmd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ENABLE;</a:t>
            </a: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SYSCFG_EXTILineConfig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EXTI_PortSourceGPIOG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EXTI_PinSource15);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23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Вызов подпрограммы обработки прерывания от линий 10-15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void EXTI15_10_IRQHandler(void)</a:t>
            </a:r>
          </a:p>
          <a:p>
            <a:pPr marL="0" indent="0">
              <a:buNone/>
            </a:pPr>
            <a:r>
              <a:rPr lang="ru-RU" dirty="0"/>
              <a:t>{</a:t>
            </a:r>
          </a:p>
          <a:p>
            <a:pPr marL="400050" lvl="1" indent="0">
              <a:buNone/>
            </a:pPr>
            <a:r>
              <a:rPr lang="en-US" b="1" dirty="0" smtClean="0"/>
              <a:t>  if(</a:t>
            </a:r>
            <a:r>
              <a:rPr lang="en-US" b="1" dirty="0" err="1" smtClean="0"/>
              <a:t>EXTI_GetITStatus</a:t>
            </a:r>
            <a:r>
              <a:rPr lang="en-US" b="1" dirty="0" smtClean="0"/>
              <a:t>(EXTI_Line15</a:t>
            </a:r>
            <a:r>
              <a:rPr lang="en-US" b="1" dirty="0"/>
              <a:t>) != </a:t>
            </a:r>
            <a:r>
              <a:rPr lang="en-US" b="1" i="1" dirty="0"/>
              <a:t>RESET)</a:t>
            </a:r>
          </a:p>
          <a:p>
            <a:pPr marL="400050" lvl="1" indent="0">
              <a:buNone/>
            </a:pPr>
            <a:r>
              <a:rPr lang="ru-RU" dirty="0"/>
              <a:t>  {</a:t>
            </a:r>
          </a:p>
          <a:p>
            <a:pPr marL="400050" lvl="1" indent="0">
              <a:buNone/>
            </a:pPr>
            <a:r>
              <a:rPr lang="en-US" dirty="0"/>
              <a:t>    </a:t>
            </a:r>
            <a:r>
              <a:rPr lang="en-US" dirty="0" err="1"/>
              <a:t>PreemptionPriorityValue</a:t>
            </a:r>
            <a:r>
              <a:rPr lang="en-US" dirty="0"/>
              <a:t> = !</a:t>
            </a:r>
            <a:r>
              <a:rPr lang="en-US" dirty="0" err="1"/>
              <a:t>PreemptionPriorityValue</a:t>
            </a:r>
            <a:r>
              <a:rPr lang="en-US" dirty="0"/>
              <a:t>;</a:t>
            </a:r>
          </a:p>
          <a:p>
            <a:pPr marL="400050" lvl="1" indent="0">
              <a:buNone/>
            </a:pPr>
            <a:r>
              <a:rPr lang="en-US" dirty="0"/>
              <a:t>    </a:t>
            </a:r>
            <a:r>
              <a:rPr lang="en-US" dirty="0" err="1"/>
              <a:t>PreemptionOccured</a:t>
            </a:r>
            <a:r>
              <a:rPr lang="en-US" dirty="0"/>
              <a:t> = 0</a:t>
            </a:r>
            <a:r>
              <a:rPr lang="en-US" dirty="0" smtClean="0"/>
              <a:t>;</a:t>
            </a:r>
            <a:endParaRPr lang="ru-RU" dirty="0" smtClean="0"/>
          </a:p>
          <a:p>
            <a:pPr marL="400050" lvl="1" indent="0">
              <a:buNone/>
            </a:pPr>
            <a:r>
              <a:rPr lang="en-US" dirty="0" smtClean="0"/>
              <a:t>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818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NVIC </a:t>
            </a:r>
            <a:r>
              <a:rPr lang="en-US" b="1" dirty="0" smtClean="0"/>
              <a:t>features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58744"/>
          </a:xfrm>
        </p:spPr>
        <p:txBody>
          <a:bodyPr/>
          <a:lstStyle/>
          <a:p>
            <a:r>
              <a:rPr lang="en-US" sz="2400" dirty="0" smtClean="0"/>
              <a:t>• </a:t>
            </a:r>
            <a:r>
              <a:rPr lang="en-US" sz="2400" dirty="0"/>
              <a:t>82 </a:t>
            </a:r>
            <a:r>
              <a:rPr lang="en-US" sz="2400" dirty="0" err="1"/>
              <a:t>maskable</a:t>
            </a:r>
            <a:r>
              <a:rPr lang="en-US" sz="2400" dirty="0"/>
              <a:t> interrupt channels for </a:t>
            </a:r>
            <a:r>
              <a:rPr lang="en-US" sz="2400" dirty="0" smtClean="0"/>
              <a:t>STM32F405xx/07xx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• 16 programmable priority levels (4 bits of interrupt priority are used)</a:t>
            </a:r>
            <a:br>
              <a:rPr lang="en-US" sz="2400" dirty="0"/>
            </a:br>
            <a:r>
              <a:rPr lang="en-US" sz="2400" dirty="0"/>
              <a:t>• low-latency exception and interrupt handling</a:t>
            </a:r>
            <a:br>
              <a:rPr lang="en-US" sz="2400" dirty="0"/>
            </a:br>
            <a:r>
              <a:rPr lang="en-US" sz="2400" dirty="0"/>
              <a:t>• power management control</a:t>
            </a:r>
            <a:br>
              <a:rPr lang="en-US" sz="24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7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77866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Обработка прерывания </a:t>
            </a:r>
            <a:r>
              <a:rPr lang="ru-RU" dirty="0"/>
              <a:t>с задержкой </a:t>
            </a:r>
            <a:r>
              <a:rPr lang="ru-RU" dirty="0" smtClean="0"/>
              <a:t>12 циклов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75" y="2160588"/>
            <a:ext cx="6806487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601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2 последовательных прерываний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2256753"/>
            <a:ext cx="8596312" cy="307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12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2 последовательных прерываний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2256753"/>
            <a:ext cx="8596312" cy="307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519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Переход к обработке низкоприоритетного прерывания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2592838"/>
            <a:ext cx="8596312" cy="301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700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Обработка опоздавшего высокоприоритетного прерывания</a:t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98" y="2160588"/>
            <a:ext cx="8241641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069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конфигурации прерываний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void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NVIC_Config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(){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NVIC_InitTypeDef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1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TIM2_IRQn;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NVIC_InitStructure.NVIC_IRQChannelPreemptionPriority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0;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NVIC_InitStructure.NVIC_IRQChannelSubPriority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1;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NVIC_InitStructure.NVIC_IRQChannelCmd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ENABLE;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(&amp;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NVIC_InitStructure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lvl="1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50361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</TotalTime>
  <Words>475</Words>
  <Application>Microsoft Office PowerPoint</Application>
  <PresentationFormat>Произвольный</PresentationFormat>
  <Paragraphs>109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Грань</vt:lpstr>
      <vt:lpstr>Контроллер вложенных векторизованных прерываний</vt:lpstr>
      <vt:lpstr>Nested vectored interrupt controller (NVIC)  </vt:lpstr>
      <vt:lpstr>NVIC features </vt:lpstr>
      <vt:lpstr>Обработка прерывания с задержкой 12 циклов </vt:lpstr>
      <vt:lpstr>Обработка 2 последовательных прерываний</vt:lpstr>
      <vt:lpstr>Обработка 2 последовательных прерываний</vt:lpstr>
      <vt:lpstr>Переход к обработке низкоприоритетного прерывания </vt:lpstr>
      <vt:lpstr>Обработка опоздавшего высокоприоритетного прерывания </vt:lpstr>
      <vt:lpstr>Примеры конфигурации прерываний</vt:lpstr>
      <vt:lpstr>Пример программы обработки прерывания</vt:lpstr>
      <vt:lpstr>External interrupt/event controller (EXTI)</vt:lpstr>
      <vt:lpstr>External interrupt/event GPIO mapping </vt:lpstr>
      <vt:lpstr>External interrupt/event GPIO mapping </vt:lpstr>
      <vt:lpstr>External interrupt/event GPIO mapping </vt:lpstr>
      <vt:lpstr>Инициализация портов ввода/вывода</vt:lpstr>
      <vt:lpstr>Инициализация прерывания от внешней линии 0 (EXTI0)</vt:lpstr>
      <vt:lpstr>Инициализация линии 0  External interrupt/event controller (EXTI)</vt:lpstr>
      <vt:lpstr>Вызов подпрограммы обработки прерывания от линии 0</vt:lpstr>
      <vt:lpstr>Инициализация прерывания от внешних линий 10-15 (EXTI15_10_IRQn)</vt:lpstr>
      <vt:lpstr>Инициализация линии 15  External interrupt/event controller (EXTI)</vt:lpstr>
      <vt:lpstr>Вызов подпрограммы обработки прерывания от линий 10-15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МК</dc:title>
  <dc:creator>Пользователь</dc:creator>
  <cp:lastModifiedBy>Давыдов М.В.</cp:lastModifiedBy>
  <cp:revision>15</cp:revision>
  <dcterms:created xsi:type="dcterms:W3CDTF">2017-09-01T05:30:41Z</dcterms:created>
  <dcterms:modified xsi:type="dcterms:W3CDTF">2017-09-15T12:57:01Z</dcterms:modified>
</cp:coreProperties>
</file>