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039" r:id="rId1"/>
  </p:sldMasterIdLst>
  <p:sldIdLst>
    <p:sldId id="256" r:id="rId2"/>
    <p:sldId id="257" r:id="rId3"/>
    <p:sldId id="258" r:id="rId4"/>
    <p:sldId id="261" r:id="rId5"/>
    <p:sldId id="270" r:id="rId6"/>
    <p:sldId id="271" r:id="rId7"/>
    <p:sldId id="267" r:id="rId8"/>
    <p:sldId id="269" r:id="rId9"/>
    <p:sldId id="268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71" autoAdjust="0"/>
    <p:restoredTop sz="94660"/>
  </p:normalViewPr>
  <p:slideViewPr>
    <p:cSldViewPr snapToGrid="0">
      <p:cViewPr varScale="1">
        <p:scale>
          <a:sx n="95" d="100"/>
          <a:sy n="95" d="100"/>
        </p:scale>
        <p:origin x="8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321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8/15/2017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4700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8/15/2017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862218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8/15/2017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6305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8/15/2017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654189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8/15/2017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62561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1496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571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3398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060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9481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8/15/2017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061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8/15/2017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8159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8/15/2017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249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39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4818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8/15/2017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4190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0" r:id="rId1"/>
    <p:sldLayoutId id="2147484041" r:id="rId2"/>
    <p:sldLayoutId id="2147484042" r:id="rId3"/>
    <p:sldLayoutId id="2147484043" r:id="rId4"/>
    <p:sldLayoutId id="2147484044" r:id="rId5"/>
    <p:sldLayoutId id="2147484045" r:id="rId6"/>
    <p:sldLayoutId id="2147484046" r:id="rId7"/>
    <p:sldLayoutId id="2147484047" r:id="rId8"/>
    <p:sldLayoutId id="2147484048" r:id="rId9"/>
    <p:sldLayoutId id="2147484049" r:id="rId10"/>
    <p:sldLayoutId id="2147484050" r:id="rId11"/>
    <p:sldLayoutId id="2147484051" r:id="rId12"/>
    <p:sldLayoutId id="2147484052" r:id="rId13"/>
    <p:sldLayoutId id="2147484053" r:id="rId14"/>
    <p:sldLayoutId id="2147484054" r:id="rId15"/>
    <p:sldLayoutId id="214748405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Мультисервисные</a:t>
            </a:r>
            <a:r>
              <a:rPr lang="ru-RU" dirty="0" smtClean="0"/>
              <a:t> сети</a:t>
            </a:r>
            <a:br>
              <a:rPr lang="ru-RU" dirty="0" smtClean="0"/>
            </a:br>
            <a:r>
              <a:rPr lang="ru-RU" sz="4400" dirty="0" smtClean="0"/>
              <a:t>Часть 2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76423" y="3602038"/>
            <a:ext cx="9913957" cy="2572852"/>
          </a:xfrm>
        </p:spPr>
        <p:txBody>
          <a:bodyPr>
            <a:normAutofit lnSpcReduction="10000"/>
          </a:bodyPr>
          <a:lstStyle/>
          <a:p>
            <a:pPr algn="r"/>
            <a:endParaRPr lang="ru-RU" dirty="0" smtClean="0"/>
          </a:p>
          <a:p>
            <a:pPr algn="r"/>
            <a:endParaRPr lang="ru-RU" dirty="0"/>
          </a:p>
          <a:p>
            <a:pPr lvl="1" algn="r">
              <a:lnSpc>
                <a:spcPct val="100000"/>
              </a:lnSpc>
            </a:pPr>
            <a:endParaRPr lang="ru-RU" cap="none" dirty="0" smtClean="0">
              <a:solidFill>
                <a:schemeClr val="tx1"/>
              </a:solidFill>
            </a:endParaRPr>
          </a:p>
          <a:p>
            <a:pPr lvl="1" algn="r">
              <a:lnSpc>
                <a:spcPct val="100000"/>
              </a:lnSpc>
            </a:pPr>
            <a:endParaRPr lang="ru-RU" dirty="0">
              <a:solidFill>
                <a:schemeClr val="tx1"/>
              </a:solidFill>
            </a:endParaRPr>
          </a:p>
          <a:p>
            <a:pPr lvl="1" algn="r">
              <a:lnSpc>
                <a:spcPct val="100000"/>
              </a:lnSpc>
            </a:pPr>
            <a:endParaRPr lang="ru-RU" cap="none" dirty="0" smtClean="0">
              <a:solidFill>
                <a:schemeClr val="tx1"/>
              </a:solidFill>
            </a:endParaRPr>
          </a:p>
          <a:p>
            <a:pPr lvl="1" algn="r">
              <a:lnSpc>
                <a:spcPct val="100000"/>
              </a:lnSpc>
            </a:pPr>
            <a:r>
              <a:rPr lang="ru-RU" cap="none" dirty="0" smtClean="0">
                <a:solidFill>
                  <a:schemeClr val="tx1"/>
                </a:solidFill>
              </a:rPr>
              <a:t>Давыдова Н.С.</a:t>
            </a:r>
          </a:p>
          <a:p>
            <a:pPr lvl="1" algn="r">
              <a:lnSpc>
                <a:spcPct val="100000"/>
              </a:lnSpc>
            </a:pPr>
            <a:r>
              <a:rPr lang="ru-RU" cap="none" dirty="0" smtClean="0">
                <a:solidFill>
                  <a:schemeClr val="tx1"/>
                </a:solidFill>
              </a:rPr>
              <a:t>к.т.н., доцент каф. </a:t>
            </a:r>
            <a:r>
              <a:rPr lang="ru-RU" cap="none" dirty="0" err="1" smtClean="0">
                <a:solidFill>
                  <a:schemeClr val="tx1"/>
                </a:solidFill>
              </a:rPr>
              <a:t>СиУТ</a:t>
            </a:r>
            <a:endParaRPr lang="ru-RU" cap="non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819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Лекция 1. Службы МСС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492534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367749"/>
            <a:ext cx="9905998" cy="655982"/>
          </a:xfrm>
        </p:spPr>
        <p:txBody>
          <a:bodyPr>
            <a:normAutofit/>
          </a:bodyPr>
          <a:lstStyle/>
          <a:p>
            <a:pPr algn="ctr"/>
            <a:r>
              <a:rPr lang="ru-RU" dirty="0" err="1" smtClean="0"/>
              <a:t>Мультисервисная</a:t>
            </a:r>
            <a:r>
              <a:rPr lang="ru-RU" dirty="0" smtClean="0"/>
              <a:t> сеть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153" y="1321352"/>
            <a:ext cx="7146725" cy="5200068"/>
          </a:xfrm>
        </p:spPr>
      </p:pic>
      <p:sp>
        <p:nvSpPr>
          <p:cNvPr id="6" name="Прямоугольник 5"/>
          <p:cNvSpPr/>
          <p:nvPr/>
        </p:nvSpPr>
        <p:spPr>
          <a:xfrm>
            <a:off x="8154296" y="1321352"/>
            <a:ext cx="3689873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err="1" smtClean="0">
                <a:solidFill>
                  <a:srgbClr val="333333"/>
                </a:solidFill>
              </a:rPr>
              <a:t>Мультисервисные</a:t>
            </a:r>
            <a:r>
              <a:rPr lang="ru-RU" b="1" dirty="0" smtClean="0">
                <a:solidFill>
                  <a:srgbClr val="333333"/>
                </a:solidFill>
              </a:rPr>
              <a:t> сети  </a:t>
            </a:r>
            <a:r>
              <a:rPr lang="ru-RU" dirty="0" smtClean="0">
                <a:solidFill>
                  <a:srgbClr val="333333"/>
                </a:solidFill>
              </a:rPr>
              <a:t>(конвергентные сети, </a:t>
            </a:r>
            <a:r>
              <a:rPr lang="en-US" dirty="0" smtClean="0">
                <a:solidFill>
                  <a:srgbClr val="333333"/>
                </a:solidFill>
              </a:rPr>
              <a:t>NGN)</a:t>
            </a:r>
            <a:r>
              <a:rPr lang="ru-RU" dirty="0" smtClean="0">
                <a:solidFill>
                  <a:srgbClr val="333333"/>
                </a:solidFill>
              </a:rPr>
              <a:t> </a:t>
            </a:r>
            <a:r>
              <a:rPr lang="en-US" dirty="0" smtClean="0">
                <a:solidFill>
                  <a:srgbClr val="333333"/>
                </a:solidFill>
              </a:rPr>
              <a:t> </a:t>
            </a:r>
            <a:r>
              <a:rPr lang="ru-RU" dirty="0" smtClean="0">
                <a:solidFill>
                  <a:srgbClr val="333333"/>
                </a:solidFill>
              </a:rPr>
              <a:t>позволяют </a:t>
            </a:r>
            <a:r>
              <a:rPr lang="ru-RU" dirty="0">
                <a:solidFill>
                  <a:srgbClr val="333333"/>
                </a:solidFill>
              </a:rPr>
              <a:t>передавать  различные виды </a:t>
            </a:r>
            <a:r>
              <a:rPr lang="ru-RU" dirty="0" smtClean="0">
                <a:solidFill>
                  <a:srgbClr val="333333"/>
                </a:solidFill>
              </a:rPr>
              <a:t>трафика</a:t>
            </a:r>
            <a:r>
              <a:rPr lang="en-US" dirty="0" smtClean="0">
                <a:solidFill>
                  <a:srgbClr val="333333"/>
                </a:solidFill>
              </a:rPr>
              <a:t> (</a:t>
            </a:r>
            <a:r>
              <a:rPr lang="ru-RU" dirty="0" smtClean="0">
                <a:solidFill>
                  <a:srgbClr val="333333"/>
                </a:solidFill>
              </a:rPr>
              <a:t>данные</a:t>
            </a:r>
            <a:r>
              <a:rPr lang="ru-RU" dirty="0">
                <a:solidFill>
                  <a:srgbClr val="333333"/>
                </a:solidFill>
              </a:rPr>
              <a:t>, </a:t>
            </a:r>
            <a:r>
              <a:rPr lang="ru-RU" dirty="0" smtClean="0">
                <a:solidFill>
                  <a:srgbClr val="333333"/>
                </a:solidFill>
              </a:rPr>
              <a:t>голос</a:t>
            </a:r>
            <a:r>
              <a:rPr lang="ru-RU" dirty="0">
                <a:solidFill>
                  <a:srgbClr val="333333"/>
                </a:solidFill>
              </a:rPr>
              <a:t>,</a:t>
            </a:r>
            <a:r>
              <a:rPr lang="ru-RU" dirty="0" smtClean="0">
                <a:solidFill>
                  <a:srgbClr val="333333"/>
                </a:solidFill>
              </a:rPr>
              <a:t> видео</a:t>
            </a:r>
            <a:r>
              <a:rPr lang="en-US" dirty="0" smtClean="0">
                <a:solidFill>
                  <a:srgbClr val="333333"/>
                </a:solidFill>
              </a:rPr>
              <a:t>)</a:t>
            </a:r>
            <a:r>
              <a:rPr lang="ru-RU" dirty="0" smtClean="0">
                <a:solidFill>
                  <a:srgbClr val="333333"/>
                </a:solidFill>
              </a:rPr>
              <a:t> </a:t>
            </a:r>
            <a:r>
              <a:rPr lang="ru-RU" dirty="0">
                <a:solidFill>
                  <a:srgbClr val="333333"/>
                </a:solidFill>
              </a:rPr>
              <a:t>между различными типами устройств при использовании одной и той же сетевой </a:t>
            </a:r>
            <a:r>
              <a:rPr lang="ru-RU" dirty="0" smtClean="0">
                <a:solidFill>
                  <a:srgbClr val="333333"/>
                </a:solidFill>
              </a:rPr>
              <a:t>инфраструктуры.</a:t>
            </a:r>
            <a:endParaRPr lang="en-US" dirty="0" smtClean="0">
              <a:solidFill>
                <a:srgbClr val="333333"/>
              </a:solidFill>
            </a:endParaRPr>
          </a:p>
          <a:p>
            <a:pPr algn="just"/>
            <a:endParaRPr lang="en-US" dirty="0">
              <a:solidFill>
                <a:srgbClr val="333333"/>
              </a:solidFill>
            </a:endParaRPr>
          </a:p>
          <a:p>
            <a:pPr algn="just"/>
            <a:r>
              <a:rPr lang="ru-RU" b="1" dirty="0" err="1">
                <a:solidFill>
                  <a:srgbClr val="333333"/>
                </a:solidFill>
              </a:rPr>
              <a:t>Мультисервисная</a:t>
            </a:r>
            <a:r>
              <a:rPr lang="ru-RU" b="1" dirty="0">
                <a:solidFill>
                  <a:srgbClr val="333333"/>
                </a:solidFill>
              </a:rPr>
              <a:t> сеть </a:t>
            </a:r>
            <a:r>
              <a:rPr lang="ru-RU" dirty="0">
                <a:solidFill>
                  <a:srgbClr val="333333"/>
                </a:solidFill>
              </a:rPr>
              <a:t>строится исходя из универсальных сред передачи, универсальных сетевых технологий и протоколов, которые обеспечивают конвергенцию сетей и интеграцию услуг.</a:t>
            </a:r>
          </a:p>
        </p:txBody>
      </p:sp>
    </p:spTree>
    <p:extLst>
      <p:ext uri="{BB962C8B-B14F-4D97-AF65-F5344CB8AC3E}">
        <p14:creationId xmlns:p14="http://schemas.microsoft.com/office/powerpoint/2010/main" val="3441321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367749"/>
            <a:ext cx="9905998" cy="655982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Услуги и службы </a:t>
            </a:r>
            <a:r>
              <a:rPr lang="ru-RU" dirty="0" err="1"/>
              <a:t>мультисервисных</a:t>
            </a:r>
            <a:r>
              <a:rPr lang="ru-RU" dirty="0"/>
              <a:t> сетей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92062" y="1151069"/>
            <a:ext cx="5400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Службы </a:t>
            </a:r>
            <a:r>
              <a:rPr lang="ru-RU" sz="2400" b="1" dirty="0" err="1" smtClean="0"/>
              <a:t>мультисервисных</a:t>
            </a:r>
            <a:r>
              <a:rPr lang="ru-RU" sz="2400" b="1" dirty="0" smtClean="0"/>
              <a:t> сетей</a:t>
            </a:r>
            <a:endParaRPr lang="ru-RU" sz="2400" b="1" dirty="0"/>
          </a:p>
        </p:txBody>
      </p:sp>
      <p:cxnSp>
        <p:nvCxnSpPr>
          <p:cNvPr id="7" name="Прямая со стрелкой 6"/>
          <p:cNvCxnSpPr>
            <a:stCxn id="5" idx="2"/>
          </p:cNvCxnSpPr>
          <p:nvPr/>
        </p:nvCxnSpPr>
        <p:spPr>
          <a:xfrm flipH="1">
            <a:off x="3672661" y="1612734"/>
            <a:ext cx="2119820" cy="32181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792480" y="1610908"/>
            <a:ext cx="2135906" cy="32364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259752" y="2033655"/>
            <a:ext cx="46730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Коммуникационные службы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963096" y="2029818"/>
            <a:ext cx="44406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Информационные службы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49747" y="2702879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Интерактивные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672661" y="2745716"/>
            <a:ext cx="33986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Распределительные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33487" y="3481508"/>
            <a:ext cx="351775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000" dirty="0" smtClean="0">
                <a:solidFill>
                  <a:srgbClr val="002060"/>
                </a:solidFill>
              </a:rPr>
              <a:t>Диалоговые службы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(</a:t>
            </a:r>
            <a:r>
              <a:rPr lang="en-US" sz="2000" dirty="0" smtClean="0">
                <a:solidFill>
                  <a:srgbClr val="002060"/>
                </a:solidFill>
              </a:rPr>
              <a:t>Conversation Services)</a:t>
            </a:r>
          </a:p>
          <a:p>
            <a:endParaRPr lang="en-US" sz="2000" dirty="0">
              <a:solidFill>
                <a:srgbClr val="002060"/>
              </a:solidFill>
            </a:endParaRPr>
          </a:p>
          <a:p>
            <a:r>
              <a:rPr lang="en-US" sz="2000" dirty="0" smtClean="0">
                <a:solidFill>
                  <a:srgbClr val="002060"/>
                </a:solidFill>
              </a:rPr>
              <a:t>2. </a:t>
            </a:r>
            <a:r>
              <a:rPr lang="ru-RU" sz="2000" dirty="0" smtClean="0">
                <a:solidFill>
                  <a:srgbClr val="002060"/>
                </a:solidFill>
              </a:rPr>
              <a:t>Службы передачи сообщений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(</a:t>
            </a:r>
            <a:r>
              <a:rPr lang="en-US" sz="2000" dirty="0" smtClean="0">
                <a:solidFill>
                  <a:srgbClr val="002060"/>
                </a:solidFill>
              </a:rPr>
              <a:t>Messaging service)</a:t>
            </a:r>
          </a:p>
          <a:p>
            <a:endParaRPr lang="en-US" sz="2000" dirty="0">
              <a:solidFill>
                <a:srgbClr val="002060"/>
              </a:solidFill>
            </a:endParaRPr>
          </a:p>
          <a:p>
            <a:r>
              <a:rPr lang="en-US" sz="2000" dirty="0" smtClean="0">
                <a:solidFill>
                  <a:srgbClr val="002060"/>
                </a:solidFill>
              </a:rPr>
              <a:t>3. </a:t>
            </a:r>
            <a:r>
              <a:rPr lang="ru-RU" sz="2000" dirty="0" smtClean="0">
                <a:solidFill>
                  <a:srgbClr val="002060"/>
                </a:solidFill>
              </a:rPr>
              <a:t>Службы с выборкой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(</a:t>
            </a:r>
            <a:r>
              <a:rPr lang="en-US" sz="2000" dirty="0" smtClean="0">
                <a:solidFill>
                  <a:srgbClr val="002060"/>
                </a:solidFill>
              </a:rPr>
              <a:t>Retrieval service)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51238" y="3481508"/>
            <a:ext cx="3517751" cy="2723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00" dirty="0" smtClean="0">
                <a:solidFill>
                  <a:srgbClr val="002060"/>
                </a:solidFill>
              </a:rPr>
              <a:t>1. Без индивидуального управления процессом предоставления информации</a:t>
            </a:r>
            <a:endParaRPr lang="en-US" sz="1900" dirty="0" smtClean="0">
              <a:solidFill>
                <a:srgbClr val="002060"/>
              </a:solidFill>
            </a:endParaRPr>
          </a:p>
          <a:p>
            <a:endParaRPr lang="ru-RU" sz="1900" dirty="0" smtClean="0">
              <a:solidFill>
                <a:srgbClr val="002060"/>
              </a:solidFill>
            </a:endParaRPr>
          </a:p>
          <a:p>
            <a:r>
              <a:rPr lang="ru-RU" sz="1900" dirty="0" smtClean="0">
                <a:solidFill>
                  <a:srgbClr val="002060"/>
                </a:solidFill>
              </a:rPr>
              <a:t>2. С индивидуальным управлением </a:t>
            </a:r>
            <a:r>
              <a:rPr lang="ru-RU" sz="1900" dirty="0">
                <a:solidFill>
                  <a:srgbClr val="002060"/>
                </a:solidFill>
              </a:rPr>
              <a:t>процессом предоставления информации</a:t>
            </a:r>
            <a:endParaRPr lang="en-US" sz="1900" dirty="0">
              <a:solidFill>
                <a:srgbClr val="00206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799294" y="2763512"/>
            <a:ext cx="351775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1. Собственные информационные службы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2. </a:t>
            </a:r>
            <a:r>
              <a:rPr lang="ru-RU" dirty="0" smtClean="0">
                <a:solidFill>
                  <a:srgbClr val="FF0000"/>
                </a:solidFill>
              </a:rPr>
              <a:t>Внешние информационные </a:t>
            </a:r>
            <a:r>
              <a:rPr lang="ru-RU" dirty="0">
                <a:solidFill>
                  <a:srgbClr val="FF0000"/>
                </a:solidFill>
              </a:rPr>
              <a:t>службы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3. </a:t>
            </a:r>
            <a:r>
              <a:rPr lang="ru-RU" dirty="0" smtClean="0">
                <a:solidFill>
                  <a:srgbClr val="FF0000"/>
                </a:solidFill>
              </a:rPr>
              <a:t>Службы удаленного обслуживания пользователей</a:t>
            </a:r>
          </a:p>
          <a:p>
            <a:endParaRPr lang="ru-RU" dirty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4. Службы контроля и сигнализации различных объектов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23" name="Прямая со стрелкой 22"/>
          <p:cNvCxnSpPr>
            <a:stCxn id="10" idx="2"/>
          </p:cNvCxnSpPr>
          <p:nvPr/>
        </p:nvCxnSpPr>
        <p:spPr>
          <a:xfrm>
            <a:off x="3596289" y="2495320"/>
            <a:ext cx="1406017" cy="217858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10" idx="2"/>
          </p:cNvCxnSpPr>
          <p:nvPr/>
        </p:nvCxnSpPr>
        <p:spPr>
          <a:xfrm flipH="1">
            <a:off x="2278494" y="2495320"/>
            <a:ext cx="1317795" cy="217858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366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249411"/>
            <a:ext cx="9905998" cy="65598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Коммуникационные службы МСС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735160" y="1053289"/>
            <a:ext cx="2838227" cy="2138983"/>
          </a:xfrm>
        </p:spPr>
        <p:txBody>
          <a:bodyPr/>
          <a:lstStyle/>
          <a:p>
            <a:pPr marL="0" indent="0" algn="ctr">
              <a:buNone/>
            </a:pPr>
            <a:r>
              <a:rPr lang="ru-RU" sz="2200" b="1" dirty="0" smtClean="0">
                <a:solidFill>
                  <a:srgbClr val="00B050"/>
                </a:solidFill>
              </a:rPr>
              <a:t>Службы передачи сообщений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00B050"/>
                </a:solidFill>
              </a:rPr>
              <a:t>Электронная почта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B050"/>
                </a:solidFill>
              </a:rPr>
              <a:t>Видео-почта</a:t>
            </a:r>
            <a:endParaRPr lang="ru-RU" sz="2000" dirty="0">
              <a:solidFill>
                <a:srgbClr val="00B050"/>
              </a:solidFill>
            </a:endParaRPr>
          </a:p>
        </p:txBody>
      </p:sp>
      <p:sp>
        <p:nvSpPr>
          <p:cNvPr id="7" name="Объект 5"/>
          <p:cNvSpPr txBox="1">
            <a:spLocks/>
          </p:cNvSpPr>
          <p:nvPr/>
        </p:nvSpPr>
        <p:spPr>
          <a:xfrm>
            <a:off x="516370" y="1056040"/>
            <a:ext cx="3851237" cy="561369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2600" b="1" dirty="0" smtClean="0">
                <a:solidFill>
                  <a:srgbClr val="FF0000"/>
                </a:solidFill>
              </a:rPr>
              <a:t>Диалоговые</a:t>
            </a:r>
            <a:r>
              <a:rPr lang="ru-RU" sz="2600" b="1" dirty="0" smtClean="0"/>
              <a:t> </a:t>
            </a:r>
            <a:r>
              <a:rPr lang="ru-RU" sz="2600" b="1" dirty="0" smtClean="0">
                <a:solidFill>
                  <a:srgbClr val="FF0000"/>
                </a:solidFill>
              </a:rPr>
              <a:t>службы</a:t>
            </a:r>
          </a:p>
          <a:p>
            <a:r>
              <a:rPr lang="ru-RU" sz="2000" dirty="0">
                <a:solidFill>
                  <a:srgbClr val="FF0000"/>
                </a:solidFill>
              </a:rPr>
              <a:t>о</a:t>
            </a:r>
            <a:r>
              <a:rPr lang="ru-RU" sz="2000" dirty="0" smtClean="0">
                <a:solidFill>
                  <a:srgbClr val="FF0000"/>
                </a:solidFill>
              </a:rPr>
              <a:t>бмен мгновенными сообщениями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IP-</a:t>
            </a:r>
            <a:r>
              <a:rPr lang="ru-RU" sz="2000" dirty="0" smtClean="0">
                <a:solidFill>
                  <a:srgbClr val="FF0000"/>
                </a:solidFill>
              </a:rPr>
              <a:t>телефония и </a:t>
            </a:r>
            <a:r>
              <a:rPr lang="ru-RU" sz="2000" dirty="0" err="1" smtClean="0">
                <a:solidFill>
                  <a:srgbClr val="FF0000"/>
                </a:solidFill>
              </a:rPr>
              <a:t>видеотелефония</a:t>
            </a:r>
            <a:endParaRPr lang="ru-RU" sz="2000" dirty="0" smtClean="0">
              <a:solidFill>
                <a:srgbClr val="FF0000"/>
              </a:solidFill>
            </a:endParaRPr>
          </a:p>
          <a:p>
            <a:r>
              <a:rPr lang="ru-RU" sz="2000" dirty="0" smtClean="0">
                <a:solidFill>
                  <a:srgbClr val="FF0000"/>
                </a:solidFill>
              </a:rPr>
              <a:t>видеоконференцсвязь</a:t>
            </a:r>
          </a:p>
          <a:p>
            <a:r>
              <a:rPr lang="ru-RU" sz="2000" dirty="0">
                <a:solidFill>
                  <a:srgbClr val="FF0000"/>
                </a:solidFill>
              </a:rPr>
              <a:t>службы передачи видео/аудио информации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передача </a:t>
            </a:r>
            <a:r>
              <a:rPr lang="ru-RU" sz="2000" dirty="0">
                <a:solidFill>
                  <a:srgbClr val="FF0000"/>
                </a:solidFill>
              </a:rPr>
              <a:t>больших объемов </a:t>
            </a:r>
            <a:r>
              <a:rPr lang="ru-RU" sz="2000" dirty="0" smtClean="0">
                <a:solidFill>
                  <a:srgbClr val="FF0000"/>
                </a:solidFill>
              </a:rPr>
              <a:t>данных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службы </a:t>
            </a:r>
            <a:r>
              <a:rPr lang="ru-RU" sz="2000" dirty="0">
                <a:solidFill>
                  <a:srgbClr val="FF0000"/>
                </a:solidFill>
              </a:rPr>
              <a:t>доступа в другие сети (Интернет, Х.25 и др.)</a:t>
            </a:r>
            <a:endParaRPr lang="ru-RU" sz="2000" dirty="0" smtClean="0">
              <a:solidFill>
                <a:srgbClr val="FF0000"/>
              </a:solidFill>
            </a:endParaRPr>
          </a:p>
          <a:p>
            <a:r>
              <a:rPr lang="ru-RU" sz="2000" dirty="0" smtClean="0">
                <a:solidFill>
                  <a:srgbClr val="FF0000"/>
                </a:solidFill>
              </a:rPr>
              <a:t>совместная работа в Интернет</a:t>
            </a:r>
          </a:p>
          <a:p>
            <a:pPr algn="ctr"/>
            <a:endParaRPr lang="ru-RU" sz="1800" dirty="0" smtClean="0">
              <a:solidFill>
                <a:srgbClr val="FF0000"/>
              </a:solidFill>
            </a:endParaRPr>
          </a:p>
          <a:p>
            <a:pPr algn="ctr"/>
            <a:endParaRPr lang="ru-RU" sz="1800" dirty="0" smtClean="0">
              <a:solidFill>
                <a:srgbClr val="FF0000"/>
              </a:solidFill>
            </a:endParaRPr>
          </a:p>
          <a:p>
            <a:pPr algn="ctr"/>
            <a:endParaRPr lang="ru-RU" sz="1800" dirty="0" smtClean="0">
              <a:solidFill>
                <a:srgbClr val="FF0000"/>
              </a:solidFill>
            </a:endParaRPr>
          </a:p>
          <a:p>
            <a:pPr algn="ctr"/>
            <a:endParaRPr lang="ru-RU" sz="1800" dirty="0" smtClean="0">
              <a:solidFill>
                <a:srgbClr val="FF0000"/>
              </a:solidFill>
            </a:endParaRPr>
          </a:p>
          <a:p>
            <a:pPr algn="ctr"/>
            <a:endParaRPr lang="ru-RU" sz="1800" dirty="0">
              <a:solidFill>
                <a:srgbClr val="FF0000"/>
              </a:solidFill>
            </a:endParaRPr>
          </a:p>
        </p:txBody>
      </p:sp>
      <p:sp>
        <p:nvSpPr>
          <p:cNvPr id="8" name="Объект 5"/>
          <p:cNvSpPr txBox="1">
            <a:spLocks/>
          </p:cNvSpPr>
          <p:nvPr/>
        </p:nvSpPr>
        <p:spPr>
          <a:xfrm>
            <a:off x="4735160" y="3561673"/>
            <a:ext cx="3130475" cy="2289592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Службы с выборкой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Службы выборки фильмов, аудио программ, архивной информации пр</a:t>
            </a:r>
            <a:r>
              <a:rPr lang="ru-RU" dirty="0" smtClean="0"/>
              <a:t>.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Объект 5"/>
          <p:cNvSpPr txBox="1">
            <a:spLocks/>
          </p:cNvSpPr>
          <p:nvPr/>
        </p:nvSpPr>
        <p:spPr>
          <a:xfrm>
            <a:off x="8423249" y="1053289"/>
            <a:ext cx="3506984" cy="56137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2200" b="1" dirty="0" smtClean="0">
                <a:solidFill>
                  <a:srgbClr val="7030A0"/>
                </a:solidFill>
              </a:rPr>
              <a:t>Распределительные службы</a:t>
            </a:r>
          </a:p>
          <a:p>
            <a:r>
              <a:rPr lang="en-US" sz="2000" dirty="0" smtClean="0">
                <a:solidFill>
                  <a:srgbClr val="7030A0"/>
                </a:solidFill>
              </a:rPr>
              <a:t>IP-TV</a:t>
            </a:r>
          </a:p>
          <a:p>
            <a:r>
              <a:rPr lang="ru-RU" sz="2000" dirty="0">
                <a:solidFill>
                  <a:srgbClr val="7030A0"/>
                </a:solidFill>
              </a:rPr>
              <a:t>в</a:t>
            </a:r>
            <a:r>
              <a:rPr lang="ru-RU" sz="2000" dirty="0" smtClean="0">
                <a:solidFill>
                  <a:srgbClr val="7030A0"/>
                </a:solidFill>
              </a:rPr>
              <a:t>идео по запросу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интернет-радио</a:t>
            </a:r>
          </a:p>
          <a:p>
            <a:r>
              <a:rPr lang="ru-RU" sz="2000" dirty="0">
                <a:solidFill>
                  <a:srgbClr val="7030A0"/>
                </a:solidFill>
              </a:rPr>
              <a:t>и</a:t>
            </a:r>
            <a:r>
              <a:rPr lang="ru-RU" sz="2000" dirty="0" smtClean="0">
                <a:solidFill>
                  <a:srgbClr val="7030A0"/>
                </a:solidFill>
              </a:rPr>
              <a:t>нтернет-СМИ</a:t>
            </a:r>
          </a:p>
          <a:p>
            <a:endParaRPr lang="ru-RU" dirty="0" smtClean="0">
              <a:solidFill>
                <a:srgbClr val="7030A0"/>
              </a:solidFill>
            </a:endParaRPr>
          </a:p>
          <a:p>
            <a:endParaRPr lang="ru-RU" dirty="0" smtClean="0">
              <a:solidFill>
                <a:srgbClr val="7030A0"/>
              </a:solidFill>
            </a:endParaRPr>
          </a:p>
          <a:p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79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141413" y="367749"/>
            <a:ext cx="9905998" cy="65598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Информационные службы МСС</a:t>
            </a:r>
            <a:endParaRPr lang="ru-RU" dirty="0"/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>
          <a:xfrm>
            <a:off x="1141412" y="1226372"/>
            <a:ext cx="9905999" cy="5249732"/>
          </a:xfrm>
        </p:spPr>
        <p:txBody>
          <a:bodyPr>
            <a:normAutofit/>
          </a:bodyPr>
          <a:lstStyle/>
          <a:p>
            <a:pPr marL="457200" indent="-457200" algn="just">
              <a:buAutoNum type="arabicPeriod"/>
            </a:pPr>
            <a:r>
              <a:rPr lang="ru-RU" sz="2200" b="1" dirty="0" smtClean="0">
                <a:solidFill>
                  <a:srgbClr val="FF0000"/>
                </a:solidFill>
              </a:rPr>
              <a:t>Собственные</a:t>
            </a:r>
            <a:r>
              <a:rPr lang="ru-RU" sz="2200" dirty="0" smtClean="0">
                <a:solidFill>
                  <a:srgbClr val="FF0000"/>
                </a:solidFill>
              </a:rPr>
              <a:t> информационные службы</a:t>
            </a:r>
            <a:r>
              <a:rPr lang="ru-RU" sz="2200" dirty="0">
                <a:solidFill>
                  <a:srgbClr val="FF0000"/>
                </a:solidFill>
              </a:rPr>
              <a:t>: центры вещательных программ (ТВ, радио), серверы коммунальных служб, серверы компьютерных игр и </a:t>
            </a:r>
            <a:r>
              <a:rPr lang="ru-RU" sz="2200" dirty="0" smtClean="0">
                <a:solidFill>
                  <a:srgbClr val="FF0000"/>
                </a:solidFill>
              </a:rPr>
              <a:t>пр.</a:t>
            </a:r>
          </a:p>
          <a:p>
            <a:pPr marL="457200" indent="-457200" algn="just">
              <a:buAutoNum type="arabicPeriod"/>
            </a:pP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</a:rPr>
              <a:t>Внешние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</a:rPr>
              <a:t>информационные службы: информационные службы Интернет, телефонных сетей общего пользования, сетей передачи данных 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</a:rPr>
              <a:t>и 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</a:rPr>
              <a:t>баз данных 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</a:rPr>
              <a:t>государственных 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</a:rPr>
              <a:t>и международных информационных систем и 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</a:rPr>
              <a:t>пр.</a:t>
            </a:r>
          </a:p>
          <a:p>
            <a:pPr marL="457200" indent="-457200" algn="just">
              <a:buAutoNum type="arabicPeriod"/>
            </a:pP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Службы </a:t>
            </a: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</a:rPr>
              <a:t>удаленного обслуживания пользователей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: у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даленная работа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телемедицина, телемагазин, </a:t>
            </a:r>
            <a:r>
              <a:rPr lang="ru-RU" sz="2200" dirty="0" err="1" smtClean="0">
                <a:solidFill>
                  <a:schemeClr val="accent1">
                    <a:lumMod val="50000"/>
                  </a:schemeClr>
                </a:solidFill>
              </a:rPr>
              <a:t>телебанк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ru-RU" sz="2200" dirty="0" err="1" smtClean="0">
                <a:solidFill>
                  <a:schemeClr val="accent1">
                    <a:lumMod val="50000"/>
                  </a:schemeClr>
                </a:solidFill>
              </a:rPr>
              <a:t>телебиржа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, дистанционное обучение и пр.</a:t>
            </a:r>
          </a:p>
          <a:p>
            <a:pPr marL="457200" indent="-457200" algn="just">
              <a:buAutoNum type="arabicPeriod"/>
            </a:pPr>
            <a:r>
              <a:rPr lang="ru-RU" sz="2200" dirty="0" smtClean="0">
                <a:solidFill>
                  <a:srgbClr val="7030A0"/>
                </a:solidFill>
              </a:rPr>
              <a:t>Службы </a:t>
            </a:r>
            <a:r>
              <a:rPr lang="ru-RU" sz="2200" b="1" dirty="0" smtClean="0">
                <a:solidFill>
                  <a:srgbClr val="7030A0"/>
                </a:solidFill>
              </a:rPr>
              <a:t>контроля </a:t>
            </a:r>
            <a:r>
              <a:rPr lang="ru-RU" sz="2200" b="1" dirty="0">
                <a:solidFill>
                  <a:srgbClr val="7030A0"/>
                </a:solidFill>
              </a:rPr>
              <a:t>и </a:t>
            </a:r>
            <a:r>
              <a:rPr lang="ru-RU" sz="2200" b="1" dirty="0" smtClean="0">
                <a:solidFill>
                  <a:srgbClr val="7030A0"/>
                </a:solidFill>
              </a:rPr>
              <a:t>сигнализации </a:t>
            </a:r>
            <a:r>
              <a:rPr lang="ru-RU" sz="2200" dirty="0">
                <a:solidFill>
                  <a:srgbClr val="7030A0"/>
                </a:solidFill>
              </a:rPr>
              <a:t>различных объектов, таких как охранная и пожарная сигнализация, </a:t>
            </a:r>
            <a:r>
              <a:rPr lang="ru-RU" sz="2200" dirty="0" err="1">
                <a:solidFill>
                  <a:srgbClr val="7030A0"/>
                </a:solidFill>
              </a:rPr>
              <a:t>телеконтроль</a:t>
            </a:r>
            <a:r>
              <a:rPr lang="ru-RU" sz="2200" dirty="0">
                <a:solidFill>
                  <a:srgbClr val="7030A0"/>
                </a:solidFill>
              </a:rPr>
              <a:t> счетчиков расхода электроэнергии, воды, газа и др., системы телеголосования и т.д.</a:t>
            </a:r>
            <a:endParaRPr lang="ru-RU" sz="2200" dirty="0" smtClean="0">
              <a:solidFill>
                <a:srgbClr val="7030A0"/>
              </a:solidFill>
            </a:endParaRPr>
          </a:p>
          <a:p>
            <a:pPr marL="457200" indent="-457200" algn="just">
              <a:buAutoNum type="arabicPeriod"/>
            </a:pP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algn="just">
              <a:buAutoNum type="arabicPeriod"/>
            </a:pP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 algn="just">
              <a:buAutoNum type="arabicPeriod"/>
            </a:pP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250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367749"/>
            <a:ext cx="9905998" cy="65598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Новые тенденции. Облачные вычисления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438" y="1541187"/>
            <a:ext cx="6770061" cy="4332839"/>
          </a:xfrm>
        </p:spPr>
      </p:pic>
      <p:sp>
        <p:nvSpPr>
          <p:cNvPr id="6" name="Прямоугольник 5"/>
          <p:cNvSpPr/>
          <p:nvPr/>
        </p:nvSpPr>
        <p:spPr>
          <a:xfrm>
            <a:off x="7898296" y="1541187"/>
            <a:ext cx="3700669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Облачные вычисления </a:t>
            </a:r>
            <a:r>
              <a:rPr lang="ru-RU" dirty="0"/>
              <a:t>– это предоставление вычислительной мощности, хранилищ для БД, приложений и других ИТ-ресурсов по требованию через платформы облачных </a:t>
            </a:r>
            <a:r>
              <a:rPr lang="ru-RU" dirty="0" smtClean="0"/>
              <a:t>сервисов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ru-RU" b="1" dirty="0"/>
              <a:t>Типы облачных служб</a:t>
            </a:r>
            <a:r>
              <a:rPr lang="ru-RU" b="1" dirty="0" smtClean="0"/>
              <a:t>:</a:t>
            </a:r>
            <a:endParaRPr lang="en-US" b="1" dirty="0" smtClean="0"/>
          </a:p>
          <a:p>
            <a:pPr marL="342900" indent="-342900">
              <a:buAutoNum type="arabicPeriod"/>
            </a:pPr>
            <a:r>
              <a:rPr lang="ru-RU" dirty="0"/>
              <a:t>Инфраструктура как услуга (</a:t>
            </a:r>
            <a:r>
              <a:rPr lang="en-US" dirty="0" err="1"/>
              <a:t>IaaS</a:t>
            </a:r>
            <a:r>
              <a:rPr lang="en-US" dirty="0" smtClean="0"/>
              <a:t>)</a:t>
            </a:r>
            <a:r>
              <a:rPr lang="ru-RU" dirty="0" smtClean="0"/>
              <a:t> </a:t>
            </a:r>
            <a:endParaRPr lang="en-US" dirty="0" smtClean="0"/>
          </a:p>
          <a:p>
            <a:pPr marL="342900" indent="-342900">
              <a:buAutoNum type="arabicPeriod"/>
            </a:pPr>
            <a:r>
              <a:rPr lang="ru-RU" dirty="0"/>
              <a:t>Платформа как услуга (</a:t>
            </a:r>
            <a:r>
              <a:rPr lang="ru-RU" dirty="0" err="1"/>
              <a:t>PaaS</a:t>
            </a:r>
            <a:r>
              <a:rPr lang="ru-RU" dirty="0" smtClean="0"/>
              <a:t>)</a:t>
            </a:r>
            <a:endParaRPr lang="en-US" dirty="0" smtClean="0"/>
          </a:p>
          <a:p>
            <a:pPr marL="342900" indent="-342900">
              <a:buAutoNum type="arabicPeriod"/>
            </a:pPr>
            <a:r>
              <a:rPr lang="ru-RU" dirty="0"/>
              <a:t>Программное обеспечение как услуга (</a:t>
            </a:r>
            <a:r>
              <a:rPr lang="ru-RU" dirty="0" err="1"/>
              <a:t>SaaS</a:t>
            </a:r>
            <a:r>
              <a:rPr lang="ru-RU" dirty="0" smtClean="0"/>
              <a:t>)</a:t>
            </a:r>
            <a:endParaRPr lang="en-US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51833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367749"/>
            <a:ext cx="9905998" cy="65598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Новые тенденции. Умный дом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978" y="1258827"/>
            <a:ext cx="7318091" cy="5201608"/>
          </a:xfrm>
        </p:spPr>
      </p:pic>
      <p:sp>
        <p:nvSpPr>
          <p:cNvPr id="5" name="Прямоугольник 4"/>
          <p:cNvSpPr/>
          <p:nvPr/>
        </p:nvSpPr>
        <p:spPr>
          <a:xfrm>
            <a:off x="7991060" y="1972145"/>
            <a:ext cx="381331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Технология «Умный дом» 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— это интеллектуальная система управления домом, обеспечивающая автоматическую и согласованную работу всех систем жизнеобеспечения и 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безопасности.</a:t>
            </a:r>
            <a:endParaRPr lang="ru-RU" sz="20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8361343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367749"/>
            <a:ext cx="9905998" cy="65598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Новые тенденции. Интернет вещей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86" t="228" r="14018" b="1"/>
          <a:stretch/>
        </p:blipFill>
        <p:spPr>
          <a:xfrm>
            <a:off x="785191" y="1431233"/>
            <a:ext cx="7058106" cy="4979506"/>
          </a:xfrm>
        </p:spPr>
      </p:pic>
    </p:spTree>
    <p:extLst>
      <p:ext uri="{BB962C8B-B14F-4D97-AF65-F5344CB8AC3E}">
        <p14:creationId xmlns:p14="http://schemas.microsoft.com/office/powerpoint/2010/main" val="1719826126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1272</TotalTime>
  <Words>404</Words>
  <Application>Microsoft Office PowerPoint</Application>
  <PresentationFormat>Широкоэкранный</PresentationFormat>
  <Paragraphs>76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Century Gothic</vt:lpstr>
      <vt:lpstr>Wingdings 3</vt:lpstr>
      <vt:lpstr>Легкий дым</vt:lpstr>
      <vt:lpstr>Мультисервисные сети Часть 2</vt:lpstr>
      <vt:lpstr>Лекция 1. Службы МСС</vt:lpstr>
      <vt:lpstr>Мультисервисная сеть</vt:lpstr>
      <vt:lpstr>Услуги и службы мультисервисных сетей</vt:lpstr>
      <vt:lpstr>Коммуникационные службы МСС</vt:lpstr>
      <vt:lpstr>Информационные службы МСС</vt:lpstr>
      <vt:lpstr>Новые тенденции. Облачные вычисления</vt:lpstr>
      <vt:lpstr>Новые тенденции. Умный дом</vt:lpstr>
      <vt:lpstr>Новые тенденции. Интернет вещей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Мультисервисные сети  Часть 2</dc:title>
  <dc:creator>Пользователь</dc:creator>
  <cp:lastModifiedBy>Пользователь</cp:lastModifiedBy>
  <cp:revision>79</cp:revision>
  <dcterms:created xsi:type="dcterms:W3CDTF">2017-08-14T08:14:43Z</dcterms:created>
  <dcterms:modified xsi:type="dcterms:W3CDTF">2017-08-15T19:24:09Z</dcterms:modified>
</cp:coreProperties>
</file>