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63" r:id="rId1"/>
  </p:sldMasterIdLst>
  <p:sldIdLst>
    <p:sldId id="256" r:id="rId2"/>
    <p:sldId id="316" r:id="rId3"/>
    <p:sldId id="318" r:id="rId4"/>
    <p:sldId id="319" r:id="rId5"/>
    <p:sldId id="320" r:id="rId6"/>
    <p:sldId id="321" r:id="rId7"/>
    <p:sldId id="322" r:id="rId8"/>
    <p:sldId id="317" r:id="rId9"/>
    <p:sldId id="323" r:id="rId10"/>
    <p:sldId id="325" r:id="rId11"/>
    <p:sldId id="324" r:id="rId12"/>
    <p:sldId id="326" r:id="rId13"/>
    <p:sldId id="312" r:id="rId14"/>
    <p:sldId id="327" r:id="rId15"/>
    <p:sldId id="313" r:id="rId16"/>
    <p:sldId id="314" r:id="rId17"/>
    <p:sldId id="315" r:id="rId18"/>
    <p:sldId id="328" r:id="rId19"/>
    <p:sldId id="330" r:id="rId20"/>
    <p:sldId id="329" r:id="rId21"/>
    <p:sldId id="331" r:id="rId22"/>
    <p:sldId id="332" r:id="rId23"/>
    <p:sldId id="333" r:id="rId24"/>
    <p:sldId id="334" r:id="rId25"/>
    <p:sldId id="335" r:id="rId26"/>
    <p:sldId id="337" r:id="rId27"/>
    <p:sldId id="336" r:id="rId28"/>
    <p:sldId id="338" r:id="rId29"/>
    <p:sldId id="339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72" autoAdjust="0"/>
    <p:restoredTop sz="94660"/>
  </p:normalViewPr>
  <p:slideViewPr>
    <p:cSldViewPr snapToGrid="0">
      <p:cViewPr>
        <p:scale>
          <a:sx n="100" d="100"/>
          <a:sy n="100" d="100"/>
        </p:scale>
        <p:origin x="-1140" y="-4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828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401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53241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5696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45756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3315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9788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496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075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552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837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128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333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75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379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784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351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  <p:sldLayoutId id="2147483875" r:id="rId12"/>
    <p:sldLayoutId id="2147483876" r:id="rId13"/>
    <p:sldLayoutId id="2147483877" r:id="rId14"/>
    <p:sldLayoutId id="2147483878" r:id="rId15"/>
    <p:sldLayoutId id="214748387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8052" y="2404534"/>
            <a:ext cx="9931179" cy="1646302"/>
          </a:xfrm>
        </p:spPr>
        <p:txBody>
          <a:bodyPr/>
          <a:lstStyle/>
          <a:p>
            <a:r>
              <a:rPr lang="ru-RU" b="1" dirty="0" smtClean="0"/>
              <a:t>Интерфейсы </a:t>
            </a:r>
            <a:r>
              <a:rPr lang="ru-RU" b="1" dirty="0"/>
              <a:t>и протоколы передачи </a:t>
            </a:r>
            <a:r>
              <a:rPr lang="ru-RU" b="1" dirty="0" smtClean="0"/>
              <a:t>данных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UART, RS-232, RS-485, RS-422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Лекция №</a:t>
            </a:r>
            <a:r>
              <a:rPr lang="en-US" dirty="0" smtClean="0"/>
              <a:t>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328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Порядок обмена по интерфейсу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RS-232C</a:t>
            </a:r>
            <a:endParaRPr lang="ru-RU" dirty="0"/>
          </a:p>
        </p:txBody>
      </p:sp>
      <p:pic>
        <p:nvPicPr>
          <p:cNvPr id="8194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155" y="1805609"/>
            <a:ext cx="6877050" cy="461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4531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88181"/>
            <a:ext cx="8596668" cy="1320800"/>
          </a:xfrm>
        </p:spPr>
        <p:txBody>
          <a:bodyPr/>
          <a:lstStyle/>
          <a:p>
            <a:r>
              <a:rPr lang="ru-RU" dirty="0"/>
              <a:t>Порядок обмена по интерфейсу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UART</a:t>
            </a:r>
            <a:endParaRPr lang="ru-RU" dirty="0"/>
          </a:p>
        </p:txBody>
      </p:sp>
      <p:pic>
        <p:nvPicPr>
          <p:cNvPr id="10242" name="Picture 2" descr="Картинки по запросу uart напряже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413" y="1303034"/>
            <a:ext cx="7620000" cy="453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48640" y="5939235"/>
            <a:ext cx="75378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Скорость передачи:110</a:t>
            </a:r>
            <a:r>
              <a:rPr lang="ru-RU" dirty="0"/>
              <a:t>, 150, 300, 600, 1200, 2400, 4800, 9600, </a:t>
            </a:r>
            <a:endParaRPr lang="ru-RU" dirty="0" smtClean="0"/>
          </a:p>
          <a:p>
            <a:r>
              <a:rPr lang="ru-RU" dirty="0" smtClean="0"/>
              <a:t>19200</a:t>
            </a:r>
            <a:r>
              <a:rPr lang="ru-RU" dirty="0"/>
              <a:t>, 38400, 57600, 115200 бит/с. </a:t>
            </a:r>
          </a:p>
        </p:txBody>
      </p:sp>
    </p:spTree>
    <p:extLst>
      <p:ext uri="{BB962C8B-B14F-4D97-AF65-F5344CB8AC3E}">
        <p14:creationId xmlns:p14="http://schemas.microsoft.com/office/powerpoint/2010/main" val="26996091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USART main features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77725"/>
            <a:ext cx="8596668" cy="4363637"/>
          </a:xfrm>
        </p:spPr>
        <p:txBody>
          <a:bodyPr>
            <a:normAutofit/>
          </a:bodyPr>
          <a:lstStyle/>
          <a:p>
            <a:r>
              <a:rPr lang="en-US" dirty="0"/>
              <a:t>Full duplex, asynchronous communications</a:t>
            </a:r>
          </a:p>
          <a:p>
            <a:r>
              <a:rPr lang="en-US" dirty="0" smtClean="0"/>
              <a:t>• </a:t>
            </a:r>
            <a:r>
              <a:rPr lang="en-US" dirty="0"/>
              <a:t>Fractional baud rate generator systems</a:t>
            </a:r>
          </a:p>
          <a:p>
            <a:r>
              <a:rPr lang="en-US" dirty="0"/>
              <a:t>– Common programmable transmit and receive baud rate (refer to the </a:t>
            </a:r>
            <a:r>
              <a:rPr lang="en-US" dirty="0" smtClean="0"/>
              <a:t>datasheets</a:t>
            </a:r>
            <a:r>
              <a:rPr lang="ru-RU" dirty="0" smtClean="0"/>
              <a:t> </a:t>
            </a:r>
            <a:r>
              <a:rPr lang="en-US" dirty="0" smtClean="0"/>
              <a:t>for </a:t>
            </a:r>
            <a:r>
              <a:rPr lang="en-US" dirty="0"/>
              <a:t>the value of the baud rate at the maximum APB frequency.</a:t>
            </a:r>
          </a:p>
          <a:p>
            <a:r>
              <a:rPr lang="en-US" dirty="0"/>
              <a:t>• Programmable data word length (8 or 9 bits)</a:t>
            </a:r>
          </a:p>
          <a:p>
            <a:r>
              <a:rPr lang="en-US" dirty="0"/>
              <a:t>• Configurable stop bits - support for 1 or 2 stop bits</a:t>
            </a:r>
          </a:p>
          <a:p>
            <a:r>
              <a:rPr lang="en-US" dirty="0" smtClean="0"/>
              <a:t>• Transmitter </a:t>
            </a:r>
            <a:r>
              <a:rPr lang="en-US" dirty="0"/>
              <a:t>clock output for synchronous </a:t>
            </a:r>
            <a:r>
              <a:rPr lang="en-US" dirty="0" smtClean="0"/>
              <a:t>transmission</a:t>
            </a:r>
            <a:endParaRPr lang="ru-RU" dirty="0" smtClean="0"/>
          </a:p>
          <a:p>
            <a:r>
              <a:rPr lang="en-US" dirty="0"/>
              <a:t>Single-wire half-duplex </a:t>
            </a:r>
            <a:r>
              <a:rPr lang="en-US" dirty="0" smtClean="0"/>
              <a:t>communication</a:t>
            </a:r>
            <a:endParaRPr lang="ru-RU" dirty="0"/>
          </a:p>
          <a:p>
            <a:r>
              <a:rPr lang="en-US" dirty="0"/>
              <a:t>Configurable </a:t>
            </a:r>
            <a:r>
              <a:rPr lang="en-US" dirty="0" err="1"/>
              <a:t>multibuffer</a:t>
            </a:r>
            <a:r>
              <a:rPr lang="en-US" dirty="0"/>
              <a:t> communication using DMA (direct memory </a:t>
            </a:r>
            <a:r>
              <a:rPr lang="en-US" dirty="0" smtClean="0"/>
              <a:t>access)</a:t>
            </a:r>
            <a:endParaRPr lang="ru-RU" dirty="0" smtClean="0"/>
          </a:p>
          <a:p>
            <a:r>
              <a:rPr lang="en-US" dirty="0" smtClean="0"/>
              <a:t>Separate </a:t>
            </a:r>
            <a:r>
              <a:rPr lang="en-US" dirty="0"/>
              <a:t>enable bits for transmitter and </a:t>
            </a:r>
            <a:r>
              <a:rPr lang="en-US" dirty="0" smtClean="0"/>
              <a:t>receiver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01997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USART main features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11965"/>
            <a:ext cx="8596668" cy="472939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• Transfer detection flags:</a:t>
            </a:r>
          </a:p>
          <a:p>
            <a:r>
              <a:rPr lang="en-US" dirty="0"/>
              <a:t>– Receive buffer full</a:t>
            </a:r>
          </a:p>
          <a:p>
            <a:r>
              <a:rPr lang="en-US" dirty="0"/>
              <a:t>– Transmit buffer empty</a:t>
            </a:r>
          </a:p>
          <a:p>
            <a:r>
              <a:rPr lang="en-US" dirty="0"/>
              <a:t>– End of transmission flags</a:t>
            </a:r>
          </a:p>
          <a:p>
            <a:pPr marL="0" indent="0">
              <a:buNone/>
            </a:pPr>
            <a:r>
              <a:rPr lang="en-US" b="1" dirty="0"/>
              <a:t>• Parity control:</a:t>
            </a:r>
          </a:p>
          <a:p>
            <a:r>
              <a:rPr lang="en-US" dirty="0"/>
              <a:t>– Transmits parity bit</a:t>
            </a:r>
          </a:p>
          <a:p>
            <a:r>
              <a:rPr lang="en-US" dirty="0"/>
              <a:t>– Checks parity of received data </a:t>
            </a:r>
            <a:r>
              <a:rPr lang="en-US" dirty="0" smtClean="0"/>
              <a:t>byte</a:t>
            </a:r>
            <a:endParaRPr lang="ru-RU" dirty="0" smtClean="0"/>
          </a:p>
          <a:p>
            <a:pPr marL="0" indent="0">
              <a:buNone/>
            </a:pPr>
            <a:r>
              <a:rPr lang="en-US" b="1" dirty="0"/>
              <a:t>• Four error detection flags:</a:t>
            </a:r>
          </a:p>
          <a:p>
            <a:r>
              <a:rPr lang="en-US" dirty="0"/>
              <a:t>– Overrun error</a:t>
            </a:r>
          </a:p>
          <a:p>
            <a:r>
              <a:rPr lang="en-US" dirty="0"/>
              <a:t>– Noise detection</a:t>
            </a:r>
          </a:p>
          <a:p>
            <a:r>
              <a:rPr lang="en-US" dirty="0"/>
              <a:t>– Frame error</a:t>
            </a:r>
          </a:p>
          <a:p>
            <a:r>
              <a:rPr lang="en-US" dirty="0"/>
              <a:t>– Parity error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99686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USART main features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11965"/>
            <a:ext cx="8596668" cy="47293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Ten </a:t>
            </a:r>
            <a:r>
              <a:rPr lang="en-US" b="1" dirty="0"/>
              <a:t>interrupt sources with flags:</a:t>
            </a:r>
          </a:p>
          <a:p>
            <a:r>
              <a:rPr lang="en-US" dirty="0" smtClean="0"/>
              <a:t>– </a:t>
            </a:r>
            <a:r>
              <a:rPr lang="en-US" dirty="0"/>
              <a:t>Transmit data register empty</a:t>
            </a:r>
          </a:p>
          <a:p>
            <a:r>
              <a:rPr lang="en-US" dirty="0"/>
              <a:t>– Transmission complete</a:t>
            </a:r>
          </a:p>
          <a:p>
            <a:r>
              <a:rPr lang="en-US" dirty="0"/>
              <a:t>– Receive data register full</a:t>
            </a:r>
          </a:p>
          <a:p>
            <a:r>
              <a:rPr lang="en-US" dirty="0" smtClean="0"/>
              <a:t>– </a:t>
            </a:r>
            <a:r>
              <a:rPr lang="en-US" dirty="0"/>
              <a:t>Noise error</a:t>
            </a:r>
          </a:p>
          <a:p>
            <a:r>
              <a:rPr lang="en-US" dirty="0"/>
              <a:t>– Overrun error</a:t>
            </a:r>
          </a:p>
          <a:p>
            <a:r>
              <a:rPr lang="en-US" dirty="0" smtClean="0"/>
              <a:t>– Idle line received</a:t>
            </a:r>
          </a:p>
          <a:p>
            <a:r>
              <a:rPr lang="en-US" dirty="0" smtClean="0"/>
              <a:t>– </a:t>
            </a:r>
            <a:r>
              <a:rPr lang="en-US" dirty="0"/>
              <a:t>Framing error</a:t>
            </a:r>
          </a:p>
          <a:p>
            <a:r>
              <a:rPr lang="en-US" dirty="0" smtClean="0"/>
              <a:t>– </a:t>
            </a:r>
            <a:r>
              <a:rPr lang="en-US" dirty="0"/>
              <a:t>CTS changes</a:t>
            </a:r>
          </a:p>
          <a:p>
            <a:r>
              <a:rPr lang="en-US" dirty="0"/>
              <a:t>– LIN break detection</a:t>
            </a:r>
          </a:p>
          <a:p>
            <a:r>
              <a:rPr lang="ru-RU" dirty="0" smtClean="0"/>
              <a:t>- </a:t>
            </a:r>
            <a:r>
              <a:rPr lang="en-US" dirty="0" smtClean="0"/>
              <a:t>Parity </a:t>
            </a:r>
            <a:r>
              <a:rPr lang="en-US" dirty="0"/>
              <a:t>error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491590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USART functional </a:t>
            </a:r>
            <a:r>
              <a:rPr lang="en-US" b="1" dirty="0" smtClean="0"/>
              <a:t>description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4211" y="2096978"/>
            <a:ext cx="8596668" cy="3880773"/>
          </a:xfrm>
        </p:spPr>
        <p:txBody>
          <a:bodyPr>
            <a:normAutofit/>
          </a:bodyPr>
          <a:lstStyle/>
          <a:p>
            <a:r>
              <a:rPr lang="en-US" dirty="0"/>
              <a:t>The interface is externally connected to another device by three pins (see Figure 296). </a:t>
            </a:r>
            <a:r>
              <a:rPr lang="en-US" dirty="0" smtClean="0"/>
              <a:t>Any</a:t>
            </a:r>
            <a:r>
              <a:rPr lang="ru-RU" dirty="0" smtClean="0"/>
              <a:t> </a:t>
            </a:r>
            <a:r>
              <a:rPr lang="en-US" dirty="0" smtClean="0"/>
              <a:t>USART </a:t>
            </a:r>
            <a:r>
              <a:rPr lang="en-US" dirty="0"/>
              <a:t>bidirectional communication requires a minimum of two pins: Receive Data In (RX</a:t>
            </a:r>
            <a:r>
              <a:rPr lang="en-US" dirty="0" smtClean="0"/>
              <a:t>)</a:t>
            </a:r>
            <a:r>
              <a:rPr lang="ru-RU" dirty="0" smtClean="0"/>
              <a:t> </a:t>
            </a:r>
            <a:r>
              <a:rPr lang="en-US" dirty="0" smtClean="0"/>
              <a:t>and </a:t>
            </a:r>
            <a:r>
              <a:rPr lang="en-US" dirty="0"/>
              <a:t>Transmit Data Out (TX):</a:t>
            </a:r>
          </a:p>
          <a:p>
            <a:r>
              <a:rPr lang="en-US" dirty="0"/>
              <a:t>RX: Receive Data Input is the serial data input. Oversampling techniques are used for </a:t>
            </a:r>
            <a:r>
              <a:rPr lang="en-US" dirty="0" smtClean="0"/>
              <a:t>data</a:t>
            </a:r>
            <a:r>
              <a:rPr lang="ru-RU" dirty="0" smtClean="0"/>
              <a:t> </a:t>
            </a:r>
            <a:r>
              <a:rPr lang="en-US" dirty="0" smtClean="0"/>
              <a:t>recovery </a:t>
            </a:r>
            <a:r>
              <a:rPr lang="en-US" dirty="0"/>
              <a:t>by discriminating between valid incoming data and noise.</a:t>
            </a:r>
          </a:p>
          <a:p>
            <a:r>
              <a:rPr lang="en-US" dirty="0"/>
              <a:t>TX: Transmit Data Output. When the transmitter is disabled, the output pin returns to its </a:t>
            </a:r>
            <a:r>
              <a:rPr lang="en-US" dirty="0" smtClean="0"/>
              <a:t>I/O</a:t>
            </a:r>
            <a:r>
              <a:rPr lang="ru-RU" dirty="0" smtClean="0"/>
              <a:t> </a:t>
            </a:r>
            <a:r>
              <a:rPr lang="en-US" dirty="0" smtClean="0"/>
              <a:t>port </a:t>
            </a:r>
            <a:r>
              <a:rPr lang="en-US" dirty="0"/>
              <a:t>configuration. When the transmitter is enabled and nothing is to be transmitted, the </a:t>
            </a:r>
            <a:r>
              <a:rPr lang="en-US" dirty="0" smtClean="0"/>
              <a:t>TX</a:t>
            </a:r>
            <a:r>
              <a:rPr lang="ru-RU" dirty="0" smtClean="0"/>
              <a:t> </a:t>
            </a:r>
            <a:r>
              <a:rPr lang="en-US" dirty="0" smtClean="0"/>
              <a:t>pin </a:t>
            </a:r>
            <a:r>
              <a:rPr lang="en-US" dirty="0"/>
              <a:t>is at high level. In single-wire and smartcard modes, this I/O is used to transmit </a:t>
            </a:r>
            <a:r>
              <a:rPr lang="en-US" dirty="0" smtClean="0"/>
              <a:t>and</a:t>
            </a:r>
            <a:r>
              <a:rPr lang="ru-RU" dirty="0" smtClean="0"/>
              <a:t> </a:t>
            </a:r>
            <a:r>
              <a:rPr lang="en-US" dirty="0" smtClean="0"/>
              <a:t>receive </a:t>
            </a:r>
            <a:r>
              <a:rPr lang="en-US" dirty="0"/>
              <a:t>the </a:t>
            </a:r>
            <a:r>
              <a:rPr lang="en-US" dirty="0" smtClean="0"/>
              <a:t>data.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23934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USART functional description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The following pin is required to interface in synchronous mode</a:t>
            </a:r>
            <a:r>
              <a:rPr lang="en-US" dirty="0"/>
              <a:t>:</a:t>
            </a:r>
          </a:p>
          <a:p>
            <a:r>
              <a:rPr lang="en-US" dirty="0"/>
              <a:t>• CK: Transmitter clock output. This pin outputs the transmitter data clock </a:t>
            </a:r>
            <a:r>
              <a:rPr lang="en-US" dirty="0" smtClean="0"/>
              <a:t>for</a:t>
            </a:r>
            <a:r>
              <a:rPr lang="ru-RU" dirty="0" smtClean="0"/>
              <a:t> </a:t>
            </a:r>
            <a:r>
              <a:rPr lang="en-US" dirty="0" smtClean="0"/>
              <a:t>synchronous </a:t>
            </a:r>
            <a:r>
              <a:rPr lang="en-US" dirty="0"/>
              <a:t>transmission corresponding to SPI master mode (no clock pulses on </a:t>
            </a:r>
            <a:r>
              <a:rPr lang="en-US" dirty="0" smtClean="0"/>
              <a:t>start</a:t>
            </a:r>
            <a:r>
              <a:rPr lang="ru-RU" dirty="0" smtClean="0"/>
              <a:t> </a:t>
            </a:r>
            <a:r>
              <a:rPr lang="en-US" dirty="0" smtClean="0"/>
              <a:t>bit </a:t>
            </a:r>
            <a:r>
              <a:rPr lang="en-US" dirty="0"/>
              <a:t>and stop bit, and a software option to send a clock pulse on the last data bit). </a:t>
            </a:r>
            <a:r>
              <a:rPr lang="en-US" dirty="0" smtClean="0"/>
              <a:t>In</a:t>
            </a:r>
            <a:r>
              <a:rPr lang="ru-RU" dirty="0" smtClean="0"/>
              <a:t> </a:t>
            </a:r>
            <a:r>
              <a:rPr lang="en-US" dirty="0" smtClean="0"/>
              <a:t>parallel </a:t>
            </a:r>
            <a:r>
              <a:rPr lang="en-US" dirty="0"/>
              <a:t>data can be received synchronously on RX. This can be used to </a:t>
            </a:r>
            <a:r>
              <a:rPr lang="en-US" dirty="0" smtClean="0"/>
              <a:t>control</a:t>
            </a:r>
            <a:r>
              <a:rPr lang="ru-RU" dirty="0" smtClean="0"/>
              <a:t> </a:t>
            </a:r>
            <a:r>
              <a:rPr lang="en-US" dirty="0" smtClean="0"/>
              <a:t>peripherals </a:t>
            </a:r>
            <a:r>
              <a:rPr lang="en-US" dirty="0"/>
              <a:t>that have shift registers (e.g. LCD drivers). The clock phase and </a:t>
            </a:r>
            <a:r>
              <a:rPr lang="en-US" dirty="0" smtClean="0"/>
              <a:t>polarity</a:t>
            </a:r>
            <a:r>
              <a:rPr lang="ru-RU" dirty="0" smtClean="0"/>
              <a:t> </a:t>
            </a:r>
            <a:r>
              <a:rPr lang="en-US" dirty="0" smtClean="0"/>
              <a:t>are </a:t>
            </a:r>
            <a:r>
              <a:rPr lang="en-US" dirty="0"/>
              <a:t>software programmable. In smartcard mode, CK can provide the clock to </a:t>
            </a:r>
            <a:r>
              <a:rPr lang="en-US" dirty="0" smtClean="0"/>
              <a:t>the</a:t>
            </a:r>
            <a:r>
              <a:rPr lang="ru-RU" dirty="0" smtClean="0"/>
              <a:t> </a:t>
            </a:r>
            <a:r>
              <a:rPr lang="en-US" dirty="0" smtClean="0"/>
              <a:t>smartcard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b="1" dirty="0"/>
              <a:t>The following pins are required in Hardware flow control mode:</a:t>
            </a:r>
          </a:p>
          <a:p>
            <a:r>
              <a:rPr lang="en-US" dirty="0"/>
              <a:t>• CTS: Clear To Send blocks the data transmission at the end of the current </a:t>
            </a:r>
            <a:r>
              <a:rPr lang="en-US" dirty="0" smtClean="0"/>
              <a:t>transfer</a:t>
            </a:r>
            <a:r>
              <a:rPr lang="ru-RU" dirty="0" smtClean="0"/>
              <a:t> </a:t>
            </a:r>
            <a:r>
              <a:rPr lang="en-US" dirty="0" smtClean="0"/>
              <a:t>when </a:t>
            </a:r>
            <a:r>
              <a:rPr lang="en-US" dirty="0"/>
              <a:t>high</a:t>
            </a:r>
          </a:p>
          <a:p>
            <a:r>
              <a:rPr lang="en-US" dirty="0"/>
              <a:t>• RTS: Request to send indicates that the USART is ready to receive a data (when low)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1791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0342" y="394915"/>
            <a:ext cx="4556099" cy="13208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USART block diagram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633" y="0"/>
            <a:ext cx="7148223" cy="686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8749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9139" y="235889"/>
            <a:ext cx="8596668" cy="70236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Word length programming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76" y="1057524"/>
            <a:ext cx="9950704" cy="5097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4932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9139" y="235889"/>
            <a:ext cx="8596668" cy="70236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Word length programming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69" y="1119109"/>
            <a:ext cx="11395131" cy="5389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4016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протоколов передачи данных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симплексные </a:t>
            </a:r>
            <a:r>
              <a:rPr lang="ru-RU" dirty="0"/>
              <a:t>протоколы </a:t>
            </a:r>
            <a:endParaRPr lang="en-US" dirty="0" smtClean="0"/>
          </a:p>
          <a:p>
            <a:r>
              <a:rPr lang="ru-RU" dirty="0"/>
              <a:t>полудуплексные протоколы </a:t>
            </a:r>
            <a:endParaRPr lang="en-US" dirty="0" smtClean="0"/>
          </a:p>
          <a:p>
            <a:r>
              <a:rPr lang="ru-RU" dirty="0"/>
              <a:t>дуплексные протоколы </a:t>
            </a:r>
            <a:endParaRPr lang="en-US" dirty="0" smtClean="0"/>
          </a:p>
          <a:p>
            <a:endParaRPr lang="ru-RU" dirty="0"/>
          </a:p>
        </p:txBody>
      </p:sp>
      <p:pic>
        <p:nvPicPr>
          <p:cNvPr id="1026" name="Picture 2" descr="Картинки по запросу симплексный протоко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922" y="1427576"/>
            <a:ext cx="3438525" cy="133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протоколы передачи данных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46" y="4285753"/>
            <a:ext cx="3956705" cy="2637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протоколы передачи данных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481" y="2941941"/>
            <a:ext cx="5409232" cy="3916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30368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Configurable stop </a:t>
            </a:r>
            <a:r>
              <a:rPr lang="en-US" b="1" dirty="0" smtClean="0"/>
              <a:t>bits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9138" y="1532436"/>
            <a:ext cx="9659363" cy="3880773"/>
          </a:xfrm>
        </p:spPr>
        <p:txBody>
          <a:bodyPr/>
          <a:lstStyle/>
          <a:p>
            <a:r>
              <a:rPr lang="en-US" dirty="0"/>
              <a:t>• </a:t>
            </a:r>
            <a:r>
              <a:rPr lang="en-US" b="1" dirty="0"/>
              <a:t>1 stop bit: </a:t>
            </a:r>
            <a:r>
              <a:rPr lang="en-US" dirty="0"/>
              <a:t>This is the default value of number of stop bits.</a:t>
            </a:r>
          </a:p>
          <a:p>
            <a:r>
              <a:rPr lang="en-US" b="1" dirty="0"/>
              <a:t>• 2 Stop bits: </a:t>
            </a:r>
            <a:r>
              <a:rPr lang="en-US" dirty="0"/>
              <a:t>This will be supported by normal USART, single-wire and modem modes.</a:t>
            </a:r>
          </a:p>
          <a:p>
            <a:r>
              <a:rPr lang="en-US" b="1" dirty="0"/>
              <a:t>• 0.5 stop bit: </a:t>
            </a:r>
            <a:r>
              <a:rPr lang="en-US" dirty="0"/>
              <a:t>To be used when receiving data in Smartcard mode.</a:t>
            </a:r>
          </a:p>
          <a:p>
            <a:r>
              <a:rPr lang="en-US" b="1" dirty="0"/>
              <a:t>• 1.5 stop bits: </a:t>
            </a:r>
            <a:r>
              <a:rPr lang="en-US" dirty="0"/>
              <a:t>To be used when transmitting and receiving data in Smartcard mode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766" y="3271840"/>
            <a:ext cx="8102380" cy="346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9497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Configurable stop </a:t>
            </a:r>
            <a:r>
              <a:rPr lang="en-US" b="1" dirty="0" smtClean="0"/>
              <a:t>bits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9138" y="1532436"/>
            <a:ext cx="9659363" cy="3880773"/>
          </a:xfrm>
        </p:spPr>
        <p:txBody>
          <a:bodyPr/>
          <a:lstStyle/>
          <a:p>
            <a:r>
              <a:rPr lang="en-US" dirty="0"/>
              <a:t>• </a:t>
            </a:r>
            <a:r>
              <a:rPr lang="en-US" b="1" dirty="0"/>
              <a:t>1 stop bit: </a:t>
            </a:r>
            <a:r>
              <a:rPr lang="en-US" dirty="0"/>
              <a:t>This is the default value of number of stop bits.</a:t>
            </a:r>
          </a:p>
          <a:p>
            <a:r>
              <a:rPr lang="en-US" b="1" dirty="0"/>
              <a:t>• 2 Stop bits: </a:t>
            </a:r>
            <a:r>
              <a:rPr lang="en-US" dirty="0"/>
              <a:t>This will be supported by normal USART, single-wire and modem modes.</a:t>
            </a:r>
          </a:p>
          <a:p>
            <a:r>
              <a:rPr lang="en-US" b="1" dirty="0"/>
              <a:t>• 0.5 stop bit: </a:t>
            </a:r>
            <a:r>
              <a:rPr lang="en-US" dirty="0"/>
              <a:t>To be used when receiving data in Smartcard mode.</a:t>
            </a:r>
          </a:p>
          <a:p>
            <a:r>
              <a:rPr lang="en-US" b="1" dirty="0"/>
              <a:t>• 1.5 stop bits: </a:t>
            </a:r>
            <a:r>
              <a:rPr lang="en-US" dirty="0"/>
              <a:t>To be used when transmitting and receiving data in Smartcard mode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32" y="3251016"/>
            <a:ext cx="10028418" cy="30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74543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Single byte </a:t>
            </a:r>
            <a:r>
              <a:rPr lang="en-US" b="1" dirty="0" smtClean="0"/>
              <a:t>communication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The TXE bit is set by hardware and it indicates:</a:t>
            </a:r>
          </a:p>
          <a:p>
            <a:r>
              <a:rPr lang="en-US" dirty="0"/>
              <a:t>• The data has been moved from TDR to the shift register and the data transmission </a:t>
            </a:r>
            <a:r>
              <a:rPr lang="en-US" dirty="0" smtClean="0"/>
              <a:t>has started</a:t>
            </a:r>
            <a:r>
              <a:rPr lang="en-US" dirty="0"/>
              <a:t>.</a:t>
            </a:r>
          </a:p>
          <a:p>
            <a:r>
              <a:rPr lang="en-US" dirty="0"/>
              <a:t>• The TDR register is empty.</a:t>
            </a:r>
          </a:p>
          <a:p>
            <a:r>
              <a:rPr lang="en-US" dirty="0"/>
              <a:t>• The next data can be written in the USART_DR register without overwriting </a:t>
            </a:r>
            <a:r>
              <a:rPr lang="en-US" dirty="0" smtClean="0"/>
              <a:t>the previous </a:t>
            </a:r>
            <a:r>
              <a:rPr lang="en-US" dirty="0"/>
              <a:t>data.</a:t>
            </a:r>
          </a:p>
          <a:p>
            <a:r>
              <a:rPr lang="en-US" dirty="0"/>
              <a:t>This flag generates an interrupt if the TXEIE bit is set.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61470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81050"/>
          </a:xfrm>
        </p:spPr>
        <p:txBody>
          <a:bodyPr>
            <a:normAutofit/>
          </a:bodyPr>
          <a:lstStyle/>
          <a:p>
            <a:r>
              <a:rPr lang="en-US" b="1" dirty="0"/>
              <a:t>TC/TXE behavior when </a:t>
            </a:r>
            <a:r>
              <a:rPr lang="en-US" b="1" dirty="0" smtClean="0"/>
              <a:t>transmitting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36690"/>
            <a:ext cx="8596668" cy="915986"/>
          </a:xfrm>
        </p:spPr>
        <p:txBody>
          <a:bodyPr>
            <a:normAutofit/>
          </a:bodyPr>
          <a:lstStyle/>
          <a:p>
            <a:r>
              <a:rPr lang="pt-BR" b="1" dirty="0"/>
              <a:t>TXE</a:t>
            </a:r>
            <a:r>
              <a:rPr lang="pt-BR" dirty="0"/>
              <a:t>: Transmit data register empty</a:t>
            </a:r>
            <a:endParaRPr lang="ru-RU" dirty="0"/>
          </a:p>
          <a:p>
            <a:r>
              <a:rPr lang="en-US" b="1" dirty="0" smtClean="0"/>
              <a:t>TC</a:t>
            </a:r>
            <a:r>
              <a:rPr lang="en-US" dirty="0"/>
              <a:t>: Transmission </a:t>
            </a:r>
            <a:r>
              <a:rPr lang="en-US" dirty="0" smtClean="0"/>
              <a:t>complete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2381250"/>
            <a:ext cx="1152525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08359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Start bit </a:t>
            </a:r>
            <a:r>
              <a:rPr lang="en-US" b="1" dirty="0" smtClean="0"/>
              <a:t>detection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829" y="1579563"/>
            <a:ext cx="8376321" cy="5222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05125" y="123378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The sequence </a:t>
            </a:r>
            <a:r>
              <a:rPr lang="en-US" dirty="0"/>
              <a:t>is: 1 1 1 0 X 0 X 0 X 0 0 0 </a:t>
            </a:r>
            <a:r>
              <a:rPr lang="en-US" dirty="0" smtClean="0"/>
              <a:t>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46689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Character </a:t>
            </a:r>
            <a:r>
              <a:rPr lang="en-US" b="1" dirty="0" smtClean="0"/>
              <a:t>reception</a:t>
            </a:r>
            <a:br>
              <a:rPr lang="en-US" b="1" dirty="0" smtClean="0"/>
            </a:br>
            <a:r>
              <a:rPr lang="en-US" dirty="0"/>
              <a:t>Procedure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1. </a:t>
            </a:r>
            <a:r>
              <a:rPr lang="en-US" b="1" dirty="0"/>
              <a:t>Enable the USART </a:t>
            </a:r>
            <a:endParaRPr lang="en-US" b="1" dirty="0" smtClean="0"/>
          </a:p>
          <a:p>
            <a:r>
              <a:rPr lang="en-US" dirty="0" smtClean="0"/>
              <a:t>2</a:t>
            </a:r>
            <a:r>
              <a:rPr lang="en-US" dirty="0"/>
              <a:t>. </a:t>
            </a:r>
            <a:r>
              <a:rPr lang="en-US" b="1" dirty="0" smtClean="0"/>
              <a:t>Define the </a:t>
            </a:r>
            <a:r>
              <a:rPr lang="en-US" b="1" dirty="0"/>
              <a:t>word length</a:t>
            </a:r>
            <a:r>
              <a:rPr lang="en-US" dirty="0"/>
              <a:t>.</a:t>
            </a:r>
          </a:p>
          <a:p>
            <a:r>
              <a:rPr lang="en-US" b="1" dirty="0"/>
              <a:t>3. Program the number of stop bits </a:t>
            </a:r>
            <a:r>
              <a:rPr lang="en-US" dirty="0"/>
              <a:t>in USART_CR2.</a:t>
            </a:r>
          </a:p>
          <a:p>
            <a:r>
              <a:rPr lang="en-US" dirty="0"/>
              <a:t>4. Select DMA enable (DMAR) in USART_CR3 if </a:t>
            </a:r>
            <a:r>
              <a:rPr lang="en-US" dirty="0" err="1"/>
              <a:t>multibuffer</a:t>
            </a:r>
            <a:r>
              <a:rPr lang="en-US" dirty="0"/>
              <a:t> communication is to </a:t>
            </a:r>
            <a:r>
              <a:rPr lang="en-US" dirty="0" err="1" smtClean="0"/>
              <a:t>takeplace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b="1" dirty="0" smtClean="0"/>
              <a:t>5</a:t>
            </a:r>
            <a:r>
              <a:rPr lang="en-US" b="1" dirty="0"/>
              <a:t>. Select the desired baud rate </a:t>
            </a:r>
            <a:r>
              <a:rPr lang="en-US" dirty="0"/>
              <a:t>using the baud rate register USART_BRR</a:t>
            </a:r>
          </a:p>
          <a:p>
            <a:r>
              <a:rPr lang="en-US" b="1" dirty="0"/>
              <a:t>6. Set the RE </a:t>
            </a:r>
            <a:r>
              <a:rPr lang="en-US" dirty="0"/>
              <a:t>bit USART_CR1. </a:t>
            </a:r>
            <a:r>
              <a:rPr lang="en-US" b="1" dirty="0"/>
              <a:t>This enables the receiver </a:t>
            </a:r>
            <a:r>
              <a:rPr lang="en-US" dirty="0"/>
              <a:t>which begins searching for </a:t>
            </a:r>
            <a:r>
              <a:rPr lang="en-US" dirty="0" smtClean="0"/>
              <a:t>a start </a:t>
            </a:r>
            <a:r>
              <a:rPr lang="en-US" dirty="0"/>
              <a:t>bit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55967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Character </a:t>
            </a:r>
            <a:r>
              <a:rPr lang="en-US" b="1" dirty="0" smtClean="0"/>
              <a:t>reception</a:t>
            </a:r>
            <a:br>
              <a:rPr lang="en-US" b="1" dirty="0" smtClean="0"/>
            </a:br>
            <a:r>
              <a:rPr lang="en-US" dirty="0"/>
              <a:t>When a character is </a:t>
            </a:r>
            <a:r>
              <a:rPr lang="en-US" dirty="0" smtClean="0"/>
              <a:t>received: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• The RXNE bit is set</a:t>
            </a:r>
            <a:r>
              <a:rPr lang="en-US" dirty="0"/>
              <a:t>. It indicates that the content of the shift register is transferred to </a:t>
            </a:r>
            <a:r>
              <a:rPr lang="en-US" dirty="0" smtClean="0"/>
              <a:t>the RDR</a:t>
            </a:r>
            <a:r>
              <a:rPr lang="en-US" dirty="0"/>
              <a:t>. In other words, data has been received and can be read (as well as </a:t>
            </a:r>
            <a:r>
              <a:rPr lang="en-US" dirty="0" smtClean="0"/>
              <a:t>its associated </a:t>
            </a:r>
            <a:r>
              <a:rPr lang="en-US" dirty="0"/>
              <a:t>error flags).</a:t>
            </a:r>
          </a:p>
          <a:p>
            <a:r>
              <a:rPr lang="en-US" b="1" dirty="0"/>
              <a:t>• An interrupt is generated </a:t>
            </a:r>
            <a:r>
              <a:rPr lang="en-US" dirty="0"/>
              <a:t>if the RXNEIE bit is set.</a:t>
            </a:r>
          </a:p>
          <a:p>
            <a:r>
              <a:rPr lang="en-US" b="1" dirty="0"/>
              <a:t>• The error flags can be set </a:t>
            </a:r>
            <a:r>
              <a:rPr lang="en-US" dirty="0"/>
              <a:t>if a frame error, noise or an overrun error has been </a:t>
            </a:r>
            <a:r>
              <a:rPr lang="en-US" dirty="0" smtClean="0"/>
              <a:t>detected during </a:t>
            </a:r>
            <a:r>
              <a:rPr lang="en-US" dirty="0"/>
              <a:t>reception.</a:t>
            </a:r>
          </a:p>
          <a:p>
            <a:r>
              <a:rPr lang="en-US" b="1" dirty="0"/>
              <a:t>• In </a:t>
            </a:r>
            <a:r>
              <a:rPr lang="en-US" b="1" dirty="0" err="1"/>
              <a:t>multibuffer</a:t>
            </a:r>
            <a:r>
              <a:rPr lang="en-US" b="1" dirty="0"/>
              <a:t>, RXNE is set after every byte received and is cleared by the DMA read </a:t>
            </a:r>
            <a:r>
              <a:rPr lang="en-US" dirty="0" smtClean="0"/>
              <a:t>to the </a:t>
            </a:r>
            <a:r>
              <a:rPr lang="en-US" dirty="0"/>
              <a:t>Data Register.</a:t>
            </a:r>
          </a:p>
          <a:p>
            <a:r>
              <a:rPr lang="en-US" b="1" dirty="0"/>
              <a:t>• In single buffer mode, clearing the RXNE bit is performed by a software read to </a:t>
            </a:r>
            <a:r>
              <a:rPr lang="en-US" b="1" dirty="0" smtClean="0"/>
              <a:t>the USART_DR </a:t>
            </a:r>
            <a:r>
              <a:rPr lang="en-US" b="1" dirty="0"/>
              <a:t>register</a:t>
            </a:r>
            <a:r>
              <a:rPr lang="en-US" dirty="0"/>
              <a:t>. The RXNE flag can also be cleared by writing a zero to it. </a:t>
            </a:r>
            <a:r>
              <a:rPr lang="en-US" dirty="0" smtClean="0"/>
              <a:t>The RXNE </a:t>
            </a:r>
            <a:r>
              <a:rPr lang="en-US" dirty="0"/>
              <a:t>bit must be cleared before the end of the reception of the next character to </a:t>
            </a:r>
            <a:r>
              <a:rPr lang="en-US" dirty="0" smtClean="0"/>
              <a:t>avoid an </a:t>
            </a:r>
            <a:r>
              <a:rPr lang="en-US" dirty="0"/>
              <a:t>overrun error.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75353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Overrun </a:t>
            </a:r>
            <a:r>
              <a:rPr lang="en-US" b="1" dirty="0" smtClean="0"/>
              <a:t>error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04951"/>
            <a:ext cx="8596668" cy="4536412"/>
          </a:xfrm>
        </p:spPr>
        <p:txBody>
          <a:bodyPr>
            <a:normAutofit/>
          </a:bodyPr>
          <a:lstStyle/>
          <a:p>
            <a:r>
              <a:rPr lang="en-US" dirty="0"/>
              <a:t>An overrun error occurs when a character is received when RXNE has not been reset. </a:t>
            </a:r>
            <a:br>
              <a:rPr lang="en-US" dirty="0"/>
            </a:br>
            <a:endParaRPr lang="en-US" dirty="0" smtClean="0"/>
          </a:p>
          <a:p>
            <a:r>
              <a:rPr lang="en-US" b="1" dirty="0" smtClean="0"/>
              <a:t>When an </a:t>
            </a:r>
            <a:r>
              <a:rPr lang="en-US" b="1" dirty="0"/>
              <a:t>overrun error occurs:</a:t>
            </a:r>
          </a:p>
          <a:p>
            <a:r>
              <a:rPr lang="en-US" dirty="0"/>
              <a:t>• </a:t>
            </a:r>
            <a:r>
              <a:rPr lang="en-US" b="1" dirty="0"/>
              <a:t>The ORE bit is set.</a:t>
            </a:r>
          </a:p>
          <a:p>
            <a:r>
              <a:rPr lang="en-US" dirty="0"/>
              <a:t>• </a:t>
            </a:r>
            <a:r>
              <a:rPr lang="en-US" b="1" dirty="0"/>
              <a:t>The RDR content will not be lost</a:t>
            </a:r>
            <a:r>
              <a:rPr lang="en-US" dirty="0"/>
              <a:t>. The previous data is available when a read </a:t>
            </a:r>
            <a:r>
              <a:rPr lang="en-US" dirty="0" smtClean="0"/>
              <a:t>to USART_DR </a:t>
            </a:r>
            <a:r>
              <a:rPr lang="en-US" dirty="0"/>
              <a:t>is performed.</a:t>
            </a:r>
          </a:p>
          <a:p>
            <a:r>
              <a:rPr lang="en-US" dirty="0"/>
              <a:t>• </a:t>
            </a:r>
            <a:r>
              <a:rPr lang="en-US" b="1" dirty="0"/>
              <a:t>The shift register will be overwritten</a:t>
            </a:r>
            <a:r>
              <a:rPr lang="en-US" dirty="0"/>
              <a:t>. After that point, any data received during </a:t>
            </a:r>
            <a:r>
              <a:rPr lang="en-US" dirty="0" smtClean="0"/>
              <a:t>overrun is </a:t>
            </a:r>
            <a:r>
              <a:rPr lang="en-US" dirty="0"/>
              <a:t>lost.</a:t>
            </a:r>
          </a:p>
          <a:p>
            <a:r>
              <a:rPr lang="en-US" dirty="0"/>
              <a:t>• An interrupt is generated if either the RXNEIE bit is set or both the EIE and DMAR </a:t>
            </a:r>
            <a:r>
              <a:rPr lang="en-US" dirty="0" smtClean="0"/>
              <a:t>bits are </a:t>
            </a:r>
            <a:r>
              <a:rPr lang="en-US" dirty="0"/>
              <a:t>set.</a:t>
            </a:r>
          </a:p>
          <a:p>
            <a:r>
              <a:rPr lang="en-US" dirty="0"/>
              <a:t>• The ORE bit is reset by a read to the USART_SR register followed by a </a:t>
            </a:r>
            <a:r>
              <a:rPr lang="en-US" dirty="0" smtClean="0"/>
              <a:t>USART_DR register </a:t>
            </a:r>
            <a:r>
              <a:rPr lang="en-US" dirty="0"/>
              <a:t>read operation.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400675" y="7173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RXNE</a:t>
            </a:r>
            <a:r>
              <a:rPr lang="en-US" dirty="0"/>
              <a:t>: Read data register not </a:t>
            </a:r>
            <a:r>
              <a:rPr lang="en-US" dirty="0" smtClean="0"/>
              <a:t>empty</a:t>
            </a:r>
          </a:p>
          <a:p>
            <a:r>
              <a:rPr lang="en-US" b="1" dirty="0"/>
              <a:t>ORE</a:t>
            </a:r>
            <a:r>
              <a:rPr lang="en-US" dirty="0"/>
              <a:t>: Overrun </a:t>
            </a:r>
            <a:r>
              <a:rPr lang="en-US" dirty="0" smtClean="0"/>
              <a:t>error</a:t>
            </a:r>
          </a:p>
          <a:p>
            <a:r>
              <a:rPr lang="en-US" b="1" dirty="0"/>
              <a:t>Status register (USART_SR)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Data register (USART_DR</a:t>
            </a:r>
            <a:r>
              <a:rPr lang="en-US" b="1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29070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8188" y="161925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Selecting the proper oversampling method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53501" y="1276887"/>
            <a:ext cx="3238500" cy="4638138"/>
          </a:xfrm>
        </p:spPr>
        <p:txBody>
          <a:bodyPr>
            <a:normAutofit/>
          </a:bodyPr>
          <a:lstStyle/>
          <a:p>
            <a:r>
              <a:rPr lang="en-US" dirty="0" smtClean="0"/>
              <a:t>select </a:t>
            </a:r>
            <a:r>
              <a:rPr lang="en-US" dirty="0"/>
              <a:t>oversampling by 16 (OVER8=0) to increase the tolerance of the receiver to clock deviations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ru-RU" dirty="0"/>
          </a:p>
          <a:p>
            <a:r>
              <a:rPr lang="en-US" dirty="0" smtClean="0"/>
              <a:t>select </a:t>
            </a:r>
            <a:r>
              <a:rPr lang="en-US" dirty="0"/>
              <a:t>oversampling by 8 (OVER8=1) to achieve higher speed (up to </a:t>
            </a:r>
            <a:r>
              <a:rPr lang="en-US" dirty="0" err="1"/>
              <a:t>fPCLK</a:t>
            </a:r>
            <a:r>
              <a:rPr lang="en-US" dirty="0"/>
              <a:t>/8</a:t>
            </a:r>
            <a:r>
              <a:rPr lang="en-US" dirty="0" smtClean="0"/>
              <a:t>).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2" y="858322"/>
            <a:ext cx="8948738" cy="2951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0"/>
            <a:ext cx="902429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92480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Noise detection from sampled </a:t>
            </a:r>
            <a:r>
              <a:rPr lang="en-US" b="1" dirty="0" smtClean="0"/>
              <a:t>data</a:t>
            </a:r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9207" y="1327843"/>
            <a:ext cx="7602793" cy="2567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5834" y="1465264"/>
            <a:ext cx="4380441" cy="3880773"/>
          </a:xfrm>
        </p:spPr>
        <p:txBody>
          <a:bodyPr/>
          <a:lstStyle/>
          <a:p>
            <a:r>
              <a:rPr lang="en-US" dirty="0"/>
              <a:t>• The NF bit is set at the rising edge of the RXNE bit.</a:t>
            </a:r>
          </a:p>
          <a:p>
            <a:r>
              <a:rPr lang="en-US" dirty="0"/>
              <a:t>• The invalid data is transferred from the Shift register to the USART_DR register.</a:t>
            </a:r>
          </a:p>
          <a:p>
            <a:r>
              <a:rPr lang="en-US" dirty="0"/>
              <a:t>• No interrupt is generated in case of single byte communication. </a:t>
            </a:r>
            <a:endParaRPr lang="en-US" dirty="0" smtClean="0"/>
          </a:p>
          <a:p>
            <a:r>
              <a:rPr lang="en-US" dirty="0"/>
              <a:t>The NF bit is reset by a USART_SR register read operation followed by a </a:t>
            </a:r>
            <a:r>
              <a:rPr lang="en-US" dirty="0" smtClean="0"/>
              <a:t>USART_DR register </a:t>
            </a:r>
            <a:r>
              <a:rPr lang="en-US" dirty="0"/>
              <a:t>read operation</a:t>
            </a:r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844" y="3895725"/>
            <a:ext cx="7781518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466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Симплексные протоколы </a:t>
            </a:r>
            <a:endParaRPr lang="en-US" dirty="0"/>
          </a:p>
        </p:txBody>
      </p:sp>
      <p:pic>
        <p:nvPicPr>
          <p:cNvPr id="2050" name="Picture 2" descr="http://lazysmart.ru/wp-content/uploads/2016/04/%D1%81%D0%B8%D0%BC%D0%BF%D0%BB%D0%B5%D0%BA%D1%81%D0%BD%D1%8B%D0%B9-%D0%BA%D0%B0%D0%BD%D0%B0%D0%B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588" y="4245997"/>
            <a:ext cx="3446891" cy="2297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lazysmart.ru/wp-content/uploads/2016/04/%D0%A1%D0%B8%D0%BC%D0%BF%D0%BB%D0%B5%D0%BA%D1%8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970" y="1884459"/>
            <a:ext cx="63341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024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Полудуплексные протоколы 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570" y="1385895"/>
            <a:ext cx="6334125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полудуплексная связ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732" y="4205233"/>
            <a:ext cx="3238215" cy="2446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7553739" y="2391176"/>
            <a:ext cx="2194560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RS-485</a:t>
            </a:r>
          </a:p>
          <a:p>
            <a:r>
              <a:rPr lang="en-US" dirty="0" smtClean="0"/>
              <a:t>I2C</a:t>
            </a:r>
          </a:p>
        </p:txBody>
      </p:sp>
    </p:spTree>
    <p:extLst>
      <p:ext uri="{BB962C8B-B14F-4D97-AF65-F5344CB8AC3E}">
        <p14:creationId xmlns:p14="http://schemas.microsoft.com/office/powerpoint/2010/main" val="305052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Дуплексные протоколы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96861" y="1987826"/>
            <a:ext cx="2464905" cy="3648020"/>
          </a:xfrm>
        </p:spPr>
        <p:txBody>
          <a:bodyPr/>
          <a:lstStyle/>
          <a:p>
            <a:r>
              <a:rPr lang="en-US" dirty="0" smtClean="0"/>
              <a:t>RS-232</a:t>
            </a:r>
          </a:p>
          <a:p>
            <a:r>
              <a:rPr lang="en-US" dirty="0" smtClean="0"/>
              <a:t>UART</a:t>
            </a:r>
          </a:p>
          <a:p>
            <a:r>
              <a:rPr lang="en-US" dirty="0" smtClean="0"/>
              <a:t>RS-422</a:t>
            </a:r>
            <a:endParaRPr lang="ru-RU" dirty="0"/>
          </a:p>
        </p:txBody>
      </p:sp>
      <p:pic>
        <p:nvPicPr>
          <p:cNvPr id="4098" name="Picture 2" descr="http://lazysmart.ru/wp-content/uploads/2016/04/%D0%B4%D1%83%D0%BF%D0%BB%D0%B5%D0%BA%D1%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391" y="1885192"/>
            <a:ext cx="6334125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8606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интерфейсов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74359"/>
            <a:ext cx="8596668" cy="4467004"/>
          </a:xfrm>
        </p:spPr>
        <p:txBody>
          <a:bodyPr/>
          <a:lstStyle/>
          <a:p>
            <a:r>
              <a:rPr lang="ru-RU" dirty="0" smtClean="0"/>
              <a:t>Параллельный интерфейс</a:t>
            </a:r>
          </a:p>
          <a:p>
            <a:r>
              <a:rPr lang="ru-RU" dirty="0" smtClean="0"/>
              <a:t>Последовательный интерфейс</a:t>
            </a:r>
            <a:endParaRPr lang="ru-RU" dirty="0"/>
          </a:p>
        </p:txBody>
      </p:sp>
      <p:pic>
        <p:nvPicPr>
          <p:cNvPr id="614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900" y="2975429"/>
            <a:ext cx="8256905" cy="3613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1269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последовательных интерфейсов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74359"/>
            <a:ext cx="8596668" cy="4467004"/>
          </a:xfrm>
        </p:spPr>
        <p:txBody>
          <a:bodyPr/>
          <a:lstStyle/>
          <a:p>
            <a:r>
              <a:rPr lang="ru-RU" dirty="0" smtClean="0"/>
              <a:t>Синхронный интерфейс</a:t>
            </a:r>
          </a:p>
          <a:p>
            <a:r>
              <a:rPr lang="ru-RU" dirty="0" smtClean="0"/>
              <a:t>Асинхронный интерфейс</a:t>
            </a:r>
            <a:endParaRPr lang="ru-RU" dirty="0"/>
          </a:p>
        </p:txBody>
      </p:sp>
      <p:pic>
        <p:nvPicPr>
          <p:cNvPr id="7170" name="Picture 2" descr="Картинки по запрос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584" y="2628154"/>
            <a:ext cx="5638800" cy="2886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easyelectronics.ru/img/AVR_kurs/UART/uart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586" y="2723570"/>
            <a:ext cx="5379366" cy="2951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47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2122"/>
          </a:xfrm>
        </p:spPr>
        <p:txBody>
          <a:bodyPr/>
          <a:lstStyle/>
          <a:p>
            <a:r>
              <a:rPr lang="ru-RU" dirty="0" smtClean="0"/>
              <a:t>Виды сигналов для передачи данный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83527"/>
            <a:ext cx="8596668" cy="1007469"/>
          </a:xfrm>
        </p:spPr>
        <p:txBody>
          <a:bodyPr>
            <a:normAutofit/>
          </a:bodyPr>
          <a:lstStyle/>
          <a:p>
            <a:r>
              <a:rPr lang="ru-RU" dirty="0" smtClean="0"/>
              <a:t>небалансный </a:t>
            </a:r>
            <a:r>
              <a:rPr lang="ru-RU" dirty="0"/>
              <a:t>(</a:t>
            </a:r>
            <a:r>
              <a:rPr lang="en-US" dirty="0"/>
              <a:t>unbalanced</a:t>
            </a:r>
            <a:r>
              <a:rPr lang="ru-RU" dirty="0"/>
              <a:t>) </a:t>
            </a:r>
            <a:r>
              <a:rPr lang="ru-RU" dirty="0" smtClean="0"/>
              <a:t>сигнал (</a:t>
            </a:r>
            <a:r>
              <a:rPr lang="en-US" dirty="0" smtClean="0"/>
              <a:t>UART, I2C, SPI, RS-232</a:t>
            </a:r>
            <a:r>
              <a:rPr lang="ru-RU" dirty="0" smtClean="0"/>
              <a:t>)</a:t>
            </a:r>
          </a:p>
          <a:p>
            <a:r>
              <a:rPr lang="ru-RU" dirty="0" smtClean="0"/>
              <a:t>балансный </a:t>
            </a:r>
            <a:r>
              <a:rPr lang="ru-RU" dirty="0"/>
              <a:t>(</a:t>
            </a:r>
            <a:r>
              <a:rPr lang="en-US" dirty="0"/>
              <a:t>balanced</a:t>
            </a:r>
            <a:r>
              <a:rPr lang="ru-RU" dirty="0"/>
              <a:t>) </a:t>
            </a:r>
            <a:r>
              <a:rPr lang="ru-RU" dirty="0" smtClean="0"/>
              <a:t>сигнал (</a:t>
            </a:r>
            <a:r>
              <a:rPr lang="en-US" dirty="0" smtClean="0"/>
              <a:t>RS-485</a:t>
            </a:r>
            <a:r>
              <a:rPr lang="ru-RU" dirty="0" smtClean="0"/>
              <a:t>, </a:t>
            </a:r>
            <a:r>
              <a:rPr lang="en-US" dirty="0" smtClean="0"/>
              <a:t>RS-4</a:t>
            </a:r>
            <a:r>
              <a:rPr lang="ru-RU" dirty="0" smtClean="0"/>
              <a:t>22)</a:t>
            </a:r>
            <a:endParaRPr lang="en-US" dirty="0" smtClean="0"/>
          </a:p>
          <a:p>
            <a:endParaRPr lang="ru-RU" dirty="0"/>
          </a:p>
        </p:txBody>
      </p:sp>
      <p:pic>
        <p:nvPicPr>
          <p:cNvPr id="5122" name="Picture 2" descr="Картинки по запросу балансный сигна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782" y="2686063"/>
            <a:ext cx="4010909" cy="351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Картинки по запросу балансный сигна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974" y="2271726"/>
            <a:ext cx="3724275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45006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Физический уровень интерфейсов</a:t>
            </a:r>
            <a:br>
              <a:rPr lang="ru-RU" dirty="0" smtClean="0"/>
            </a:br>
            <a:r>
              <a:rPr lang="en-US" dirty="0"/>
              <a:t>RS-</a:t>
            </a:r>
            <a:r>
              <a:rPr lang="ru-RU" dirty="0" smtClean="0"/>
              <a:t>протоколов</a:t>
            </a:r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022" y="1884459"/>
            <a:ext cx="4423206" cy="454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8049" y="1718400"/>
            <a:ext cx="5286375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Картинки по запросу подключение rs23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1" t="28743" r="48509" b="20771"/>
          <a:stretch/>
        </p:blipFill>
        <p:spPr bwMode="auto">
          <a:xfrm>
            <a:off x="5674949" y="4156800"/>
            <a:ext cx="4295985" cy="2409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0292387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3677</TotalTime>
  <Words>1208</Words>
  <Application>Microsoft Office PowerPoint</Application>
  <PresentationFormat>Произвольный</PresentationFormat>
  <Paragraphs>133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Грань</vt:lpstr>
      <vt:lpstr>Интерфейсы и протоколы передачи данных UART, RS-232, RS-485, RS-422</vt:lpstr>
      <vt:lpstr>Виды протоколов передачи данных</vt:lpstr>
      <vt:lpstr>Симплексные протоколы </vt:lpstr>
      <vt:lpstr>Полудуплексные протоколы </vt:lpstr>
      <vt:lpstr>Дуплексные протоколы </vt:lpstr>
      <vt:lpstr>Виды интерфейсов</vt:lpstr>
      <vt:lpstr>Виды последовательных интерфейсов</vt:lpstr>
      <vt:lpstr>Виды сигналов для передачи данный</vt:lpstr>
      <vt:lpstr>Физический уровень интерфейсов RS-протоколов</vt:lpstr>
      <vt:lpstr>Порядок обмена по интерфейсу  RS-232C</vt:lpstr>
      <vt:lpstr>Порядок обмена по интерфейсу  UART</vt:lpstr>
      <vt:lpstr>USART main features</vt:lpstr>
      <vt:lpstr>USART main features</vt:lpstr>
      <vt:lpstr>USART main features</vt:lpstr>
      <vt:lpstr>USART functional description</vt:lpstr>
      <vt:lpstr>USART functional description</vt:lpstr>
      <vt:lpstr>USART block diagram  </vt:lpstr>
      <vt:lpstr>Word length programming  </vt:lpstr>
      <vt:lpstr>Word length programming  </vt:lpstr>
      <vt:lpstr>Configurable stop bits</vt:lpstr>
      <vt:lpstr>Configurable stop bits</vt:lpstr>
      <vt:lpstr>Single byte communication</vt:lpstr>
      <vt:lpstr>TC/TXE behavior when transmitting</vt:lpstr>
      <vt:lpstr>Start bit detection</vt:lpstr>
      <vt:lpstr>Character reception Procedure:</vt:lpstr>
      <vt:lpstr>Character reception When a character is received:</vt:lpstr>
      <vt:lpstr>Overrun error</vt:lpstr>
      <vt:lpstr>Selecting the proper oversampling method  </vt:lpstr>
      <vt:lpstr>Noise detection from sampled data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General-purpose I/Os (GPIO)</dc:title>
  <dc:creator>maxis</dc:creator>
  <cp:lastModifiedBy>Давыдов М.В.</cp:lastModifiedBy>
  <cp:revision>45</cp:revision>
  <dcterms:created xsi:type="dcterms:W3CDTF">2017-08-15T20:25:08Z</dcterms:created>
  <dcterms:modified xsi:type="dcterms:W3CDTF">2017-11-01T08:17:59Z</dcterms:modified>
</cp:coreProperties>
</file>