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5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8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0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06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4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1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3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1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C928-3229-44C0-8A04-3E09C13B869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703AD4-B9ED-4170-8304-910D6954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tp-to.ru/files/content/81eadc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86031"/>
            <a:ext cx="7497474" cy="58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Отказ от пагубных привычек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Курение, спиртные напитки, вредные пищевые пристрастия (солёная пища, чипсы, сладости, газировка) – всё это факторы, разрушающие здоровье. Здоровая и осознанная жизнь предполагает категорический отказ от вышеперечисленных «удовольствий» в пользу более здоровых вариантов. Отказ от вредных привычек – ключевой пункт для всех адептов ЗОЖ – то, с чего следует начинать практику.</a:t>
            </a:r>
          </a:p>
        </p:txBody>
      </p:sp>
      <p:pic>
        <p:nvPicPr>
          <p:cNvPr id="7170" name="Picture 2" descr="Картинки по запросу курение запрещено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5" y="3976817"/>
            <a:ext cx="2381680" cy="23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15" y="3976817"/>
            <a:ext cx="2385431" cy="23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наркотики запрещен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45" y="3951853"/>
            <a:ext cx="2487323" cy="24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2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086" y="609600"/>
            <a:ext cx="5945916" cy="1320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Укрепление </a:t>
            </a:r>
            <a:r>
              <a:rPr lang="ru-RU" i="1" dirty="0"/>
              <a:t>организма и </a:t>
            </a:r>
            <a:r>
              <a:rPr lang="en-US" i="1" dirty="0" smtClean="0"/>
              <a:t>    </a:t>
            </a:r>
            <a:r>
              <a:rPr lang="ru-RU" i="1" dirty="0" smtClean="0"/>
              <a:t>профилактика </a:t>
            </a:r>
            <a:r>
              <a:rPr lang="ru-RU" i="1" dirty="0"/>
              <a:t>заболеваний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759" y="3191329"/>
            <a:ext cx="8596668" cy="348132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В список факторов, способствующих укреплению здоровья, обязательно входят процедуры по укреплению организма и закаливанию. Повышение иммунного статуса – комплексное мероприятие, требующее поэтапного и терпеливого воплощения. Укрепить организм можно с помощью аптечных препаратов, повышающих защитные силы (элеутерококк, настойка женьшеня), домашних фитопрепаратов, а также посредством закаливания.</a:t>
            </a:r>
          </a:p>
          <a:p>
            <a:r>
              <a:rPr lang="ru-RU" i="1" dirty="0"/>
              <a:t>Закаливание – не обязательно купание в проруби и обливание холодной водой. Для начала подойдет обычный контрастный душ: при этом перепад температур на начальном этапе может быть минимальным. Закаливание тела повышает иммунный статус, укрепляет сосудистую систему, стимулирует вегетативную нервную систему и поднимает общий тонус организма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7641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858" y="4030578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i="1" dirty="0"/>
              <a:t>Хотите быть здоровыми — ведите здоровый образ жизни. Ваш новый девиз: нет лежанию на диване, больше физических упражнений и свежего воздуха! Стресс — основной враг иммунитета, гоните от себя всякие переживания и меньше нервничайте. Постарайтесь получить как можно больше положительных эмоций и позаботьтесь о правильном питании</a:t>
            </a:r>
            <a:r>
              <a:rPr lang="ru-RU" sz="2000" i="1" dirty="0" smtClean="0"/>
              <a:t>.</a:t>
            </a:r>
            <a:endParaRPr lang="en-US" sz="2000" i="1" dirty="0" smtClean="0"/>
          </a:p>
          <a:p>
            <a:pPr marL="0" indent="0">
              <a:buNone/>
            </a:pPr>
            <a:r>
              <a:rPr lang="ru-RU" sz="2000" i="1" dirty="0" smtClean="0"/>
              <a:t> </a:t>
            </a:r>
            <a:endParaRPr lang="ru-RU" sz="2000" i="1" dirty="0"/>
          </a:p>
        </p:txBody>
      </p:sp>
      <p:pic>
        <p:nvPicPr>
          <p:cNvPr id="8198" name="Picture 6" descr="Картинки по запросу лыжни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99" y="1400431"/>
            <a:ext cx="3726774" cy="19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пробежк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-156521"/>
            <a:ext cx="2869981" cy="31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и по запросу прыжок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52" y="200279"/>
            <a:ext cx="39433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0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feglobe.net/x/entry/416/health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" y="-271849"/>
            <a:ext cx="3777290" cy="32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atin typeface="Garamond" panose="02020404030301010803" pitchFamily="18" charset="0"/>
              </a:rPr>
              <a:t>Здоровый образ жизни</a:t>
            </a:r>
            <a:endParaRPr lang="ru-RU" sz="6600" b="1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i="1" dirty="0"/>
              <a:t>Здоровый образ </a:t>
            </a:r>
            <a:r>
              <a:rPr lang="ru-RU" sz="3200" i="1" dirty="0" smtClean="0"/>
              <a:t>жизни — </a:t>
            </a:r>
            <a:r>
              <a:rPr lang="ru-RU" sz="3200" i="1" dirty="0"/>
              <a:t>образ жизни человека, направленный на профилактику болезней и укрепление здоровья</a:t>
            </a:r>
            <a:r>
              <a:rPr lang="ru-RU" sz="3200" i="1" dirty="0" smtClean="0"/>
              <a:t>.</a:t>
            </a:r>
          </a:p>
          <a:p>
            <a:r>
              <a:rPr lang="ru-RU" sz="3200" i="1" dirty="0"/>
              <a:t>В психолого-педагогическом направлении здоровый образ жизни рассматривается с точки зрения сознания, психологии человека, мотивации. Имеются и другие точки </a:t>
            </a:r>
            <a:r>
              <a:rPr lang="ru-RU" sz="3200" i="1" dirty="0" smtClean="0"/>
              <a:t>зрения,  однако </a:t>
            </a:r>
            <a:r>
              <a:rPr lang="ru-RU" sz="3200" i="1" dirty="0"/>
              <a:t>резкой грани между ними нет, так как они нацелены на решение одной проблемы — укрепление здоровья </a:t>
            </a:r>
            <a:r>
              <a:rPr lang="ru-RU" sz="3200" i="1" dirty="0" smtClean="0"/>
              <a:t>индивидуума.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58250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42" y="2531292"/>
            <a:ext cx="8596668" cy="4421443"/>
          </a:xfrm>
        </p:spPr>
        <p:txBody>
          <a:bodyPr>
            <a:normAutofit/>
          </a:bodyPr>
          <a:lstStyle/>
          <a:p>
            <a:r>
              <a:rPr lang="ru-RU" sz="2800" i="1" dirty="0"/>
              <a:t>Актуальность здорового образа жизни обусловлена возрастанием и изменением характера нагрузок на человеческий организм в связи с увеличением рисков техногенного и экологического характера и усложнением социальной структуры. В текущей ситуации забота о здоровье и самочувствии индивидуума связана с выживанием и сохранением человека как вида.</a:t>
            </a:r>
          </a:p>
        </p:txBody>
      </p:sp>
      <p:pic>
        <p:nvPicPr>
          <p:cNvPr id="9218" name="Picture 2" descr="Картинки по запросу актуа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2" y="196765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гантел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56" y="4100975"/>
            <a:ext cx="1870933" cy="27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Формирование здорового образа жизни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1578"/>
            <a:ext cx="8596668" cy="5288691"/>
          </a:xfrm>
        </p:spPr>
        <p:txBody>
          <a:bodyPr>
            <a:normAutofit fontScale="92500"/>
          </a:bodyPr>
          <a:lstStyle/>
          <a:p>
            <a:r>
              <a:rPr lang="ru-RU" sz="2800" i="1" dirty="0"/>
              <a:t>Формирование образа жизни, способствующего укреплению здоровья человека, осуществляется на трёх уровнях:</a:t>
            </a:r>
          </a:p>
          <a:p>
            <a:r>
              <a:rPr lang="ru-RU" sz="2800" i="1" dirty="0"/>
              <a:t>социальном: пропаганда, информационно-просветительская работа;</a:t>
            </a:r>
          </a:p>
          <a:p>
            <a:r>
              <a:rPr lang="ru-RU" sz="2800" i="1" dirty="0"/>
              <a:t>инфраструктурном: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r>
              <a:rPr lang="ru-RU" sz="2800" i="1" dirty="0"/>
              <a:t>личностном: система ценностных ориентиров человека, стандартизация бытового уклада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Пропоганда здорового образа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Под пропагандой здорового образа жизни понимают целый ряд мероприятий, направленных на его популяризацию, среди которых важнейшими являются просветительские и выездные программы, реклама в СМИ (радио, телевидение, Интернет).</a:t>
            </a:r>
          </a:p>
        </p:txBody>
      </p:sp>
      <p:pic>
        <p:nvPicPr>
          <p:cNvPr id="6150" name="Picture 6" descr="Картинки по запросу we can do i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9" y="3361038"/>
            <a:ext cx="2982359" cy="34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ты записался добровольцем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3" y="3361038"/>
            <a:ext cx="2590593" cy="34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42" y="115330"/>
            <a:ext cx="3020872" cy="21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Здоровый образ жизни помогает нам выполнять наши цели и задачи, успешно реализовывать свои планы, справляться с трудностями, а если придется, то и с колоссальными перегрузками. Крепкое здоровье, поддерживаемое и укрепляемое самим человеком, позволит ему прожить долгую и полную радостей жизнь.</a:t>
            </a:r>
          </a:p>
        </p:txBody>
      </p:sp>
      <p:pic>
        <p:nvPicPr>
          <p:cNvPr id="10244" name="Picture 4" descr="Картинки по запросу цели и задач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19" y="5093237"/>
            <a:ext cx="2106944" cy="18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цели и зада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" y="244670"/>
            <a:ext cx="1705125" cy="16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7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15" y="81573"/>
            <a:ext cx="3037687" cy="22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Медицинская статистика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Медицинские специалисты считают, что здоровье на 50% зависит именно от образа жизни, остальные факторы влияния распределяются следующим образом: окружающая среда – 20%, генетическая база – 20%, уровень здравоохранения – 10%.</a:t>
            </a:r>
          </a:p>
        </p:txBody>
      </p:sp>
    </p:spTree>
    <p:extLst>
      <p:ext uri="{BB962C8B-B14F-4D97-AF65-F5344CB8AC3E}">
        <p14:creationId xmlns:p14="http://schemas.microsoft.com/office/powerpoint/2010/main" val="62469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184" y="1350704"/>
            <a:ext cx="8596668" cy="3880773"/>
          </a:xfrm>
        </p:spPr>
        <p:txBody>
          <a:bodyPr>
            <a:normAutofit fontScale="25000" lnSpcReduction="20000"/>
          </a:bodyPr>
          <a:lstStyle/>
          <a:p>
            <a:r>
              <a:rPr lang="ru-RU" sz="7200" i="1" dirty="0" smtClean="0"/>
              <a:t>Существенное </a:t>
            </a:r>
            <a:r>
              <a:rPr lang="ru-RU" sz="7200" i="1" dirty="0"/>
              <a:t>ограничение животной белковой пищи (рекомендуется употреблять в основном диетические сорта мяса – птицу, кролика);</a:t>
            </a:r>
          </a:p>
          <a:p>
            <a:r>
              <a:rPr lang="ru-RU" sz="7200" i="1" dirty="0"/>
              <a:t>Включение в меню повышенного количества растительных продуктов;</a:t>
            </a:r>
          </a:p>
          <a:p>
            <a:r>
              <a:rPr lang="ru-RU" sz="7200" i="1" dirty="0"/>
              <a:t>Исключение из повседневного рациона «быстрых» углеводов – сладостей, сдобы, газировки, фаст-фуда, чипсов и прочей «мусорной» еды;</a:t>
            </a:r>
          </a:p>
          <a:p>
            <a:r>
              <a:rPr lang="ru-RU" sz="7200" i="1" dirty="0"/>
              <a:t>Переход на дробное питание (небольшое количество пищи за один прием);</a:t>
            </a:r>
          </a:p>
          <a:p>
            <a:r>
              <a:rPr lang="ru-RU" sz="7200" i="1" dirty="0"/>
              <a:t>Исключение позднего ужина;</a:t>
            </a:r>
          </a:p>
          <a:p>
            <a:r>
              <a:rPr lang="ru-RU" sz="7200" i="1" dirty="0"/>
              <a:t>Питание только свежими продуктами;</a:t>
            </a:r>
          </a:p>
          <a:p>
            <a:r>
              <a:rPr lang="ru-RU" sz="7200" i="1" dirty="0"/>
              <a:t>Оптимальный питьевой режим;</a:t>
            </a:r>
          </a:p>
          <a:p>
            <a:r>
              <a:rPr lang="ru-RU" sz="7200" i="1" dirty="0"/>
              <a:t>Оптимизация количества еды – оно должно соответствовать затратам энергии;</a:t>
            </a:r>
          </a:p>
          <a:p>
            <a:r>
              <a:rPr lang="ru-RU" sz="7200" i="1" dirty="0"/>
              <a:t>Исключение алкоголя, ограничение кофе и крепкого чая.</a:t>
            </a:r>
          </a:p>
          <a:p>
            <a:r>
              <a:rPr lang="ru-RU" sz="7200" i="1" dirty="0"/>
              <a:t>Пища должна быть исключительно натуральной и содержать все необходимые макро- и микроэлементы, витамины. Желательно, чтобы индивидуальный режим питания был составлен врачом-диетологом.</a:t>
            </a:r>
          </a:p>
          <a:p>
            <a:endParaRPr lang="ru-RU" dirty="0"/>
          </a:p>
        </p:txBody>
      </p:sp>
      <p:pic>
        <p:nvPicPr>
          <p:cNvPr id="2052" name="Picture 4" descr="Картинки по запросу ед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44" y="3167523"/>
            <a:ext cx="2133599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ед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68" y="-79395"/>
            <a:ext cx="1777370" cy="13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ед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78" y="4696059"/>
            <a:ext cx="1317969" cy="13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lifeglobe.net/x/entry/416/health_img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0"/>
            <a:ext cx="4407243" cy="23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активный образ жизн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6" y="3352800"/>
            <a:ext cx="3168372" cy="23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56022"/>
          </a:xfrm>
        </p:spPr>
        <p:txBody>
          <a:bodyPr>
            <a:normAutofit/>
          </a:bodyPr>
          <a:lstStyle/>
          <a:p>
            <a:r>
              <a:rPr lang="en-US" i="1" dirty="0" smtClean="0"/>
              <a:t>                           </a:t>
            </a:r>
            <a:r>
              <a:rPr lang="ru-RU" sz="3200" i="1" dirty="0" smtClean="0"/>
              <a:t>Активный </a:t>
            </a:r>
            <a:r>
              <a:rPr lang="ru-RU" sz="3200" i="1" dirty="0"/>
              <a:t>образ жизни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94" y="2292142"/>
            <a:ext cx="8960964" cy="4942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/>
              <a:t>Какой именно разновидностью физической активности заниматься – каждый решает сам, в соответствии со своим возрастом, темпераментом и </a:t>
            </a:r>
            <a:r>
              <a:rPr lang="ru-RU" sz="2000" i="1" dirty="0" smtClean="0"/>
              <a:t>возможностями.</a:t>
            </a:r>
            <a:r>
              <a:rPr lang="en-US" sz="2000" i="1" dirty="0"/>
              <a:t> </a:t>
            </a:r>
            <a:r>
              <a:rPr lang="ru-RU" sz="2000" i="1" dirty="0" smtClean="0"/>
              <a:t>Это могут быть</a:t>
            </a:r>
            <a:r>
              <a:rPr lang="en-US" sz="2000" i="1" dirty="0" smtClean="0"/>
              <a:t>:</a:t>
            </a:r>
            <a:endParaRPr lang="ru-RU" sz="2000" i="1" dirty="0" smtClean="0"/>
          </a:p>
          <a:p>
            <a:r>
              <a:rPr lang="ru-RU" sz="2000" i="1" dirty="0"/>
              <a:t>Занятия в тренажерном зале;</a:t>
            </a:r>
          </a:p>
          <a:p>
            <a:r>
              <a:rPr lang="ru-RU" sz="2000" i="1" dirty="0"/>
              <a:t>Спортивная ходьба или бег;</a:t>
            </a:r>
          </a:p>
          <a:p>
            <a:r>
              <a:rPr lang="ru-RU" sz="2000" i="1" dirty="0"/>
              <a:t>Занятия в бассейне;</a:t>
            </a:r>
          </a:p>
          <a:p>
            <a:r>
              <a:rPr lang="ru-RU" sz="2000" i="1" dirty="0"/>
              <a:t>Велосипедные прогулки;</a:t>
            </a:r>
          </a:p>
          <a:p>
            <a:r>
              <a:rPr lang="ru-RU" sz="2000" i="1" dirty="0"/>
              <a:t>Домашние занятия гимнастикой;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0805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510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Garamond</vt:lpstr>
      <vt:lpstr>Trebuchet MS</vt:lpstr>
      <vt:lpstr>Wingdings 3</vt:lpstr>
      <vt:lpstr>Грань</vt:lpstr>
      <vt:lpstr>Презентация PowerPoint</vt:lpstr>
      <vt:lpstr>Здоровый образ жизни</vt:lpstr>
      <vt:lpstr>Презентация PowerPoint</vt:lpstr>
      <vt:lpstr>Формирование здорового образа жизни </vt:lpstr>
      <vt:lpstr>Пропоганда здорового образа жизни</vt:lpstr>
      <vt:lpstr>Презентация PowerPoint</vt:lpstr>
      <vt:lpstr>Медицинская статистика</vt:lpstr>
      <vt:lpstr>Питание</vt:lpstr>
      <vt:lpstr>                           Активный образ жизни </vt:lpstr>
      <vt:lpstr>Отказ от пагубных привычек </vt:lpstr>
      <vt:lpstr>Укрепление организма и     профилактика заболеваний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Ковальчук С.В.</dc:creator>
  <cp:lastModifiedBy>Ковальчук С.В.</cp:lastModifiedBy>
  <cp:revision>27</cp:revision>
  <dcterms:created xsi:type="dcterms:W3CDTF">2017-04-05T07:05:32Z</dcterms:created>
  <dcterms:modified xsi:type="dcterms:W3CDTF">2017-11-13T10:42:16Z</dcterms:modified>
</cp:coreProperties>
</file>