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258" r:id="rId3"/>
    <p:sldId id="348" r:id="rId4"/>
    <p:sldId id="343" r:id="rId5"/>
    <p:sldId id="261" r:id="rId6"/>
    <p:sldId id="259" r:id="rId7"/>
    <p:sldId id="286" r:id="rId8"/>
    <p:sldId id="287" r:id="rId9"/>
    <p:sldId id="288" r:id="rId10"/>
    <p:sldId id="349" r:id="rId11"/>
    <p:sldId id="350" r:id="rId12"/>
    <p:sldId id="351" r:id="rId13"/>
    <p:sldId id="260" r:id="rId14"/>
    <p:sldId id="352" r:id="rId15"/>
    <p:sldId id="315" r:id="rId16"/>
    <p:sldId id="317" r:id="rId17"/>
    <p:sldId id="313" r:id="rId18"/>
    <p:sldId id="314" r:id="rId19"/>
    <p:sldId id="289" r:id="rId20"/>
    <p:sldId id="291" r:id="rId21"/>
    <p:sldId id="292" r:id="rId22"/>
    <p:sldId id="290" r:id="rId23"/>
    <p:sldId id="293" r:id="rId24"/>
    <p:sldId id="294" r:id="rId25"/>
    <p:sldId id="295" r:id="rId26"/>
    <p:sldId id="296" r:id="rId27"/>
    <p:sldId id="297" r:id="rId28"/>
    <p:sldId id="298" r:id="rId29"/>
    <p:sldId id="319" r:id="rId30"/>
    <p:sldId id="320" r:id="rId31"/>
    <p:sldId id="262" r:id="rId32"/>
    <p:sldId id="308" r:id="rId33"/>
    <p:sldId id="309" r:id="rId34"/>
    <p:sldId id="347" r:id="rId35"/>
    <p:sldId id="310" r:id="rId36"/>
    <p:sldId id="323" r:id="rId37"/>
    <p:sldId id="324" r:id="rId38"/>
    <p:sldId id="325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311" r:id="rId47"/>
    <p:sldId id="312" r:id="rId48"/>
    <p:sldId id="270" r:id="rId49"/>
    <p:sldId id="271" r:id="rId50"/>
    <p:sldId id="335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272" r:id="rId65"/>
    <p:sldId id="273" r:id="rId66"/>
    <p:sldId id="274" r:id="rId67"/>
    <p:sldId id="275" r:id="rId68"/>
    <p:sldId id="276" r:id="rId69"/>
    <p:sldId id="277" r:id="rId70"/>
    <p:sldId id="278" r:id="rId71"/>
    <p:sldId id="279" r:id="rId72"/>
    <p:sldId id="280" r:id="rId73"/>
    <p:sldId id="281" r:id="rId74"/>
    <p:sldId id="282" r:id="rId75"/>
    <p:sldId id="283" r:id="rId76"/>
    <p:sldId id="284" r:id="rId7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3" d="100"/>
          <a:sy n="113" d="100"/>
        </p:scale>
        <p:origin x="14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2;&#1086;&#1080;%20&#1076;&#1086;&#1082;&#1091;&#1084;&#1077;&#1085;&#1090;&#1099;\&#1056;&#1072;&#1073;&#1086;&#1095;&#1080;&#1081;%20&#1089;&#1090;&#1086;&#1083;\&#1051;&#1080;&#1089;&#1090;%20Microsoft%20Excel%20(3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4400">
                <a:latin typeface="Times New Roman" pitchFamily="18" charset="0"/>
                <a:cs typeface="Times New Roman" pitchFamily="18" charset="0"/>
              </a:rPr>
              <a:t>глюкоза-инсулин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88407699037617E-2"/>
          <c:y val="0.11838289571027491"/>
          <c:w val="0.81226162228879395"/>
          <c:h val="0.8302165686634827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глюкоза</c:v>
                </c:pt>
              </c:strCache>
            </c:strRef>
          </c:tx>
          <c:val>
            <c:numRef>
              <c:f>Лист1!$C$2:$C$15</c:f>
              <c:numCache>
                <c:formatCode>General</c:formatCode>
                <c:ptCount val="14"/>
                <c:pt idx="0">
                  <c:v>1</c:v>
                </c:pt>
                <c:pt idx="1">
                  <c:v>20</c:v>
                </c:pt>
                <c:pt idx="2">
                  <c:v>6</c:v>
                </c:pt>
                <c:pt idx="3">
                  <c:v>-5</c:v>
                </c:pt>
                <c:pt idx="4">
                  <c:v>-15</c:v>
                </c:pt>
                <c:pt idx="5">
                  <c:v>20</c:v>
                </c:pt>
                <c:pt idx="6">
                  <c:v>6</c:v>
                </c:pt>
                <c:pt idx="7">
                  <c:v>-5</c:v>
                </c:pt>
                <c:pt idx="8">
                  <c:v>-15</c:v>
                </c:pt>
                <c:pt idx="9">
                  <c:v>20</c:v>
                </c:pt>
                <c:pt idx="10">
                  <c:v>6</c:v>
                </c:pt>
                <c:pt idx="11">
                  <c:v>-5</c:v>
                </c:pt>
                <c:pt idx="12">
                  <c:v>-15</c:v>
                </c:pt>
                <c:pt idx="13">
                  <c:v>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426400"/>
        <c:axId val="403426792"/>
        <c:axId val="163039344"/>
      </c:line3DChart>
      <c:catAx>
        <c:axId val="403426400"/>
        <c:scaling>
          <c:orientation val="minMax"/>
        </c:scaling>
        <c:delete val="0"/>
        <c:axPos val="b"/>
        <c:majorTickMark val="out"/>
        <c:minorTickMark val="none"/>
        <c:tickLblPos val="nextTo"/>
        <c:crossAx val="403426792"/>
        <c:crosses val="autoZero"/>
        <c:auto val="1"/>
        <c:lblAlgn val="ctr"/>
        <c:lblOffset val="100"/>
        <c:noMultiLvlLbl val="0"/>
      </c:catAx>
      <c:valAx>
        <c:axId val="403426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3426400"/>
        <c:crosses val="autoZero"/>
        <c:crossBetween val="between"/>
      </c:valAx>
      <c:serAx>
        <c:axId val="163039344"/>
        <c:scaling>
          <c:orientation val="minMax"/>
        </c:scaling>
        <c:delete val="0"/>
        <c:axPos val="b"/>
        <c:majorTickMark val="out"/>
        <c:minorTickMark val="none"/>
        <c:tickLblPos val="nextTo"/>
        <c:crossAx val="403426792"/>
        <c:crosses val="autoZero"/>
      </c:ser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8918A5-38DA-4936-9F2E-F0D5060ADA0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547BA7-2B07-4DFF-AF42-75C97067532D}">
      <dgm:prSet custT="1"/>
      <dgm:spPr/>
      <dgm:t>
        <a:bodyPr/>
        <a:lstStyle/>
        <a:p>
          <a:pPr rtl="0"/>
          <a:r>
            <a:rPr lang="ru-RU" sz="2000" b="1" dirty="0" smtClean="0"/>
            <a:t>1.Заболевания( ЖКТ, вирусы), определенные периоды жизни ( рост, беременность).</a:t>
          </a:r>
          <a:endParaRPr lang="ru-RU" sz="2000" b="1" dirty="0"/>
        </a:p>
      </dgm:t>
    </dgm:pt>
    <dgm:pt modelId="{4A43D342-0FAD-44EE-B6CD-689BFAA3F1F5}" type="parTrans" cxnId="{0C106DDC-3453-4EBF-9BF4-10370A4BF7B1}">
      <dgm:prSet/>
      <dgm:spPr/>
      <dgm:t>
        <a:bodyPr/>
        <a:lstStyle/>
        <a:p>
          <a:endParaRPr lang="ru-RU"/>
        </a:p>
      </dgm:t>
    </dgm:pt>
    <dgm:pt modelId="{BB04C7D8-B851-4126-9121-48D6F396D697}" type="sibTrans" cxnId="{0C106DDC-3453-4EBF-9BF4-10370A4BF7B1}">
      <dgm:prSet/>
      <dgm:spPr/>
      <dgm:t>
        <a:bodyPr/>
        <a:lstStyle/>
        <a:p>
          <a:endParaRPr lang="ru-RU"/>
        </a:p>
      </dgm:t>
    </dgm:pt>
    <dgm:pt modelId="{65208D72-F3B0-4A25-AA73-9A0979956BF3}">
      <dgm:prSet custT="1"/>
      <dgm:spPr/>
      <dgm:t>
        <a:bodyPr/>
        <a:lstStyle/>
        <a:p>
          <a:pPr rtl="0"/>
          <a:r>
            <a:rPr lang="ru-RU" sz="2400" dirty="0" smtClean="0"/>
            <a:t>2.Нерациональное</a:t>
          </a:r>
          <a:r>
            <a:rPr lang="ru-RU" sz="1100" dirty="0" smtClean="0"/>
            <a:t> </a:t>
          </a:r>
          <a:r>
            <a:rPr lang="ru-RU" sz="2400" b="1" dirty="0" smtClean="0"/>
            <a:t>питание</a:t>
          </a:r>
          <a:endParaRPr lang="ru-RU" sz="2400" b="1" dirty="0"/>
        </a:p>
      </dgm:t>
    </dgm:pt>
    <dgm:pt modelId="{C7691B26-EDB6-49A7-939D-50CE0D4DE805}" type="parTrans" cxnId="{1D2FA881-1F62-4A1B-A759-B08DD369B43A}">
      <dgm:prSet/>
      <dgm:spPr/>
      <dgm:t>
        <a:bodyPr/>
        <a:lstStyle/>
        <a:p>
          <a:endParaRPr lang="ru-RU"/>
        </a:p>
      </dgm:t>
    </dgm:pt>
    <dgm:pt modelId="{A698CD84-53D3-4C94-AAD6-9525D7B89A60}" type="sibTrans" cxnId="{1D2FA881-1F62-4A1B-A759-B08DD369B43A}">
      <dgm:prSet/>
      <dgm:spPr/>
      <dgm:t>
        <a:bodyPr/>
        <a:lstStyle/>
        <a:p>
          <a:endParaRPr lang="ru-RU"/>
        </a:p>
      </dgm:t>
    </dgm:pt>
    <dgm:pt modelId="{18F815C0-91E6-4A03-AE5C-F6AB82A5A90D}">
      <dgm:prSet custT="1"/>
      <dgm:spPr/>
      <dgm:t>
        <a:bodyPr/>
        <a:lstStyle/>
        <a:p>
          <a:pPr rtl="0"/>
          <a:r>
            <a:rPr lang="ru-RU" sz="2400" dirty="0" smtClean="0"/>
            <a:t>3.Использование пищевых добавок, копчение продуктов</a:t>
          </a:r>
          <a:r>
            <a:rPr lang="ru-RU" sz="1100" dirty="0" smtClean="0"/>
            <a:t>.</a:t>
          </a:r>
          <a:endParaRPr lang="ru-RU" sz="1100" dirty="0"/>
        </a:p>
      </dgm:t>
    </dgm:pt>
    <dgm:pt modelId="{61E0D473-2D74-416C-9B36-C68F3275EC73}" type="parTrans" cxnId="{853206F7-E00E-40E8-A3A5-F50758C7F4EB}">
      <dgm:prSet/>
      <dgm:spPr/>
      <dgm:t>
        <a:bodyPr/>
        <a:lstStyle/>
        <a:p>
          <a:endParaRPr lang="ru-RU"/>
        </a:p>
      </dgm:t>
    </dgm:pt>
    <dgm:pt modelId="{DF69F362-B00F-4DF5-865D-A5401CC68D18}" type="sibTrans" cxnId="{853206F7-E00E-40E8-A3A5-F50758C7F4EB}">
      <dgm:prSet/>
      <dgm:spPr/>
      <dgm:t>
        <a:bodyPr/>
        <a:lstStyle/>
        <a:p>
          <a:endParaRPr lang="ru-RU"/>
        </a:p>
      </dgm:t>
    </dgm:pt>
    <dgm:pt modelId="{D7CF1B85-7680-463B-B9C1-78C789EA09B3}">
      <dgm:prSet custT="1"/>
      <dgm:spPr/>
      <dgm:t>
        <a:bodyPr/>
        <a:lstStyle/>
        <a:p>
          <a:pPr rtl="0"/>
          <a:r>
            <a:rPr lang="ru-RU" sz="2800" dirty="0" smtClean="0"/>
            <a:t>4.Излучение (денатурация белка).</a:t>
          </a:r>
          <a:endParaRPr lang="ru-RU" sz="2800" dirty="0"/>
        </a:p>
      </dgm:t>
    </dgm:pt>
    <dgm:pt modelId="{15D9BF93-EADC-4F33-B0BC-5ED4C8859DA9}" type="parTrans" cxnId="{577AE34A-72AA-483D-876E-CB91072DFFFD}">
      <dgm:prSet/>
      <dgm:spPr/>
      <dgm:t>
        <a:bodyPr/>
        <a:lstStyle/>
        <a:p>
          <a:endParaRPr lang="ru-RU"/>
        </a:p>
      </dgm:t>
    </dgm:pt>
    <dgm:pt modelId="{CA20D087-8C33-4DA5-AD96-24AA436B4F0F}" type="sibTrans" cxnId="{577AE34A-72AA-483D-876E-CB91072DFFFD}">
      <dgm:prSet/>
      <dgm:spPr/>
      <dgm:t>
        <a:bodyPr/>
        <a:lstStyle/>
        <a:p>
          <a:endParaRPr lang="ru-RU"/>
        </a:p>
      </dgm:t>
    </dgm:pt>
    <dgm:pt modelId="{3ECBF59E-5491-4804-9EE2-7E0F7146E987}">
      <dgm:prSet custT="1"/>
      <dgm:spPr/>
      <dgm:t>
        <a:bodyPr/>
        <a:lstStyle/>
        <a:p>
          <a:pPr rtl="0"/>
          <a:r>
            <a:rPr lang="ru-RU" sz="2800" dirty="0" smtClean="0"/>
            <a:t>5.Несбалансиро</a:t>
          </a:r>
          <a:r>
            <a:rPr lang="en-US" sz="2800" dirty="0" smtClean="0"/>
            <a:t>-</a:t>
          </a:r>
          <a:r>
            <a:rPr lang="ru-RU" sz="2800" dirty="0" smtClean="0"/>
            <a:t>ванные диеты</a:t>
          </a:r>
          <a:endParaRPr lang="ru-RU" sz="2800" dirty="0"/>
        </a:p>
      </dgm:t>
    </dgm:pt>
    <dgm:pt modelId="{7B5A27D7-4E62-4DB6-BF6B-44D8C4768B93}" type="parTrans" cxnId="{C7A560EC-156F-4EB8-99C8-34762DE7EFCD}">
      <dgm:prSet/>
      <dgm:spPr/>
      <dgm:t>
        <a:bodyPr/>
        <a:lstStyle/>
        <a:p>
          <a:endParaRPr lang="ru-RU"/>
        </a:p>
      </dgm:t>
    </dgm:pt>
    <dgm:pt modelId="{5BB91CB4-89E0-44C4-AD64-192DEBCA36AC}" type="sibTrans" cxnId="{C7A560EC-156F-4EB8-99C8-34762DE7EFCD}">
      <dgm:prSet/>
      <dgm:spPr/>
      <dgm:t>
        <a:bodyPr/>
        <a:lstStyle/>
        <a:p>
          <a:endParaRPr lang="ru-RU"/>
        </a:p>
      </dgm:t>
    </dgm:pt>
    <dgm:pt modelId="{FF8B7DEF-CBB6-4FB5-8572-0FB931EB51D8}">
      <dgm:prSet custT="1"/>
      <dgm:spPr/>
      <dgm:t>
        <a:bodyPr/>
        <a:lstStyle/>
        <a:p>
          <a:pPr rtl="0"/>
          <a:r>
            <a:rPr lang="ru-RU" sz="2000" b="1" dirty="0" smtClean="0"/>
            <a:t>6.Неправильно проведенные посты.</a:t>
          </a:r>
          <a:endParaRPr lang="ru-RU" sz="2000" b="1" dirty="0"/>
        </a:p>
      </dgm:t>
    </dgm:pt>
    <dgm:pt modelId="{9CC2C48C-CB7F-475C-BC1D-FDD92C9CF2DA}" type="parTrans" cxnId="{5B4EC09C-59A8-4D1D-9142-D7AD195EC73D}">
      <dgm:prSet/>
      <dgm:spPr/>
      <dgm:t>
        <a:bodyPr/>
        <a:lstStyle/>
        <a:p>
          <a:endParaRPr lang="ru-RU"/>
        </a:p>
      </dgm:t>
    </dgm:pt>
    <dgm:pt modelId="{FE7430B3-456E-4E2F-B8FE-8B0634389BA7}" type="sibTrans" cxnId="{5B4EC09C-59A8-4D1D-9142-D7AD195EC73D}">
      <dgm:prSet/>
      <dgm:spPr/>
      <dgm:t>
        <a:bodyPr/>
        <a:lstStyle/>
        <a:p>
          <a:endParaRPr lang="ru-RU"/>
        </a:p>
      </dgm:t>
    </dgm:pt>
    <dgm:pt modelId="{8FCFE676-197B-4485-B698-CA6C52F3BAD6}" type="pres">
      <dgm:prSet presAssocID="{AD8918A5-38DA-4936-9F2E-F0D5060ADA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D0A10F-0B3D-4A80-BCF7-CE0BA2F5A4F7}" type="pres">
      <dgm:prSet presAssocID="{D9547BA7-2B07-4DFF-AF42-75C97067532D}" presName="circ1" presStyleLbl="vennNode1" presStyleIdx="0" presStyleCnt="6"/>
      <dgm:spPr/>
    </dgm:pt>
    <dgm:pt modelId="{23CDDA56-1D5F-4801-AC17-A1A4740BDA18}" type="pres">
      <dgm:prSet presAssocID="{D9547BA7-2B07-4DFF-AF42-75C97067532D}" presName="circ1Tx" presStyleLbl="revTx" presStyleIdx="0" presStyleCnt="0" custScaleX="1942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8DA72-DDCB-40F4-83B4-08554B81B213}" type="pres">
      <dgm:prSet presAssocID="{65208D72-F3B0-4A25-AA73-9A0979956BF3}" presName="circ2" presStyleLbl="vennNode1" presStyleIdx="1" presStyleCnt="6"/>
      <dgm:spPr/>
    </dgm:pt>
    <dgm:pt modelId="{4AA04C3F-9FCA-4EF0-87A0-2BA6C7E476E5}" type="pres">
      <dgm:prSet presAssocID="{65208D72-F3B0-4A25-AA73-9A0979956BF3}" presName="circ2Tx" presStyleLbl="revTx" presStyleIdx="0" presStyleCnt="0" custScaleX="148522" custLinFactNeighborX="33740" custLinFactNeighborY="-16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320F4-FD10-474D-B7B1-B363BE6DD18B}" type="pres">
      <dgm:prSet presAssocID="{18F815C0-91E6-4A03-AE5C-F6AB82A5A90D}" presName="circ3" presStyleLbl="vennNode1" presStyleIdx="2" presStyleCnt="6"/>
      <dgm:spPr/>
    </dgm:pt>
    <dgm:pt modelId="{70EC19F9-907F-4688-BCC6-39436A8E9F5E}" type="pres">
      <dgm:prSet presAssocID="{18F815C0-91E6-4A03-AE5C-F6AB82A5A90D}" presName="circ3Tx" presStyleLbl="revTx" presStyleIdx="0" presStyleCnt="0" custScaleX="202070" custLinFactNeighborX="44613" custLinFactNeighborY="-31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AFD58-3DAB-433B-8C62-127F9E4ECD03}" type="pres">
      <dgm:prSet presAssocID="{D7CF1B85-7680-463B-B9C1-78C789EA09B3}" presName="circ4" presStyleLbl="vennNode1" presStyleIdx="3" presStyleCnt="6"/>
      <dgm:spPr/>
    </dgm:pt>
    <dgm:pt modelId="{8E124C92-B7D7-469B-AA4D-7CBBEE9A0E8C}" type="pres">
      <dgm:prSet presAssocID="{D7CF1B85-7680-463B-B9C1-78C789EA09B3}" presName="circ4Tx" presStyleLbl="revTx" presStyleIdx="0" presStyleCnt="0" custScaleX="134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29AAD-8F12-4FB7-ADAD-EB23C90D1268}" type="pres">
      <dgm:prSet presAssocID="{3ECBF59E-5491-4804-9EE2-7E0F7146E987}" presName="circ5" presStyleLbl="vennNode1" presStyleIdx="4" presStyleCnt="6"/>
      <dgm:spPr/>
    </dgm:pt>
    <dgm:pt modelId="{A519F7AB-77CF-49D2-976A-085611FC24FE}" type="pres">
      <dgm:prSet presAssocID="{3ECBF59E-5491-4804-9EE2-7E0F7146E987}" presName="circ5Tx" presStyleLbl="revTx" presStyleIdx="0" presStyleCnt="0" custScaleX="138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224EA-D24A-4990-89B1-21F164AA3E29}" type="pres">
      <dgm:prSet presAssocID="{FF8B7DEF-CBB6-4FB5-8572-0FB931EB51D8}" presName="circ6" presStyleLbl="vennNode1" presStyleIdx="5" presStyleCnt="6"/>
      <dgm:spPr/>
    </dgm:pt>
    <dgm:pt modelId="{56E1CA97-97F9-421E-BE2C-319AF9F3B085}" type="pres">
      <dgm:prSet presAssocID="{FF8B7DEF-CBB6-4FB5-8572-0FB931EB51D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4EC09C-59A8-4D1D-9142-D7AD195EC73D}" srcId="{AD8918A5-38DA-4936-9F2E-F0D5060ADA02}" destId="{FF8B7DEF-CBB6-4FB5-8572-0FB931EB51D8}" srcOrd="5" destOrd="0" parTransId="{9CC2C48C-CB7F-475C-BC1D-FDD92C9CF2DA}" sibTransId="{FE7430B3-456E-4E2F-B8FE-8B0634389BA7}"/>
    <dgm:cxn modelId="{5D50C686-6A94-4BC9-BA4A-31F285066D3C}" type="presOf" srcId="{65208D72-F3B0-4A25-AA73-9A0979956BF3}" destId="{4AA04C3F-9FCA-4EF0-87A0-2BA6C7E476E5}" srcOrd="0" destOrd="0" presId="urn:microsoft.com/office/officeart/2005/8/layout/venn1"/>
    <dgm:cxn modelId="{1D2FA881-1F62-4A1B-A759-B08DD369B43A}" srcId="{AD8918A5-38DA-4936-9F2E-F0D5060ADA02}" destId="{65208D72-F3B0-4A25-AA73-9A0979956BF3}" srcOrd="1" destOrd="0" parTransId="{C7691B26-EDB6-49A7-939D-50CE0D4DE805}" sibTransId="{A698CD84-53D3-4C94-AAD6-9525D7B89A60}"/>
    <dgm:cxn modelId="{4B357951-C800-4371-98C6-09DCBC54BFC0}" type="presOf" srcId="{18F815C0-91E6-4A03-AE5C-F6AB82A5A90D}" destId="{70EC19F9-907F-4688-BCC6-39436A8E9F5E}" srcOrd="0" destOrd="0" presId="urn:microsoft.com/office/officeart/2005/8/layout/venn1"/>
    <dgm:cxn modelId="{0C106DDC-3453-4EBF-9BF4-10370A4BF7B1}" srcId="{AD8918A5-38DA-4936-9F2E-F0D5060ADA02}" destId="{D9547BA7-2B07-4DFF-AF42-75C97067532D}" srcOrd="0" destOrd="0" parTransId="{4A43D342-0FAD-44EE-B6CD-689BFAA3F1F5}" sibTransId="{BB04C7D8-B851-4126-9121-48D6F396D697}"/>
    <dgm:cxn modelId="{577AE34A-72AA-483D-876E-CB91072DFFFD}" srcId="{AD8918A5-38DA-4936-9F2E-F0D5060ADA02}" destId="{D7CF1B85-7680-463B-B9C1-78C789EA09B3}" srcOrd="3" destOrd="0" parTransId="{15D9BF93-EADC-4F33-B0BC-5ED4C8859DA9}" sibTransId="{CA20D087-8C33-4DA5-AD96-24AA436B4F0F}"/>
    <dgm:cxn modelId="{C7A560EC-156F-4EB8-99C8-34762DE7EFCD}" srcId="{AD8918A5-38DA-4936-9F2E-F0D5060ADA02}" destId="{3ECBF59E-5491-4804-9EE2-7E0F7146E987}" srcOrd="4" destOrd="0" parTransId="{7B5A27D7-4E62-4DB6-BF6B-44D8C4768B93}" sibTransId="{5BB91CB4-89E0-44C4-AD64-192DEBCA36AC}"/>
    <dgm:cxn modelId="{D8A522F8-774C-4767-AF86-DADD16D1F78C}" type="presOf" srcId="{D9547BA7-2B07-4DFF-AF42-75C97067532D}" destId="{23CDDA56-1D5F-4801-AC17-A1A4740BDA18}" srcOrd="0" destOrd="0" presId="urn:microsoft.com/office/officeart/2005/8/layout/venn1"/>
    <dgm:cxn modelId="{853206F7-E00E-40E8-A3A5-F50758C7F4EB}" srcId="{AD8918A5-38DA-4936-9F2E-F0D5060ADA02}" destId="{18F815C0-91E6-4A03-AE5C-F6AB82A5A90D}" srcOrd="2" destOrd="0" parTransId="{61E0D473-2D74-416C-9B36-C68F3275EC73}" sibTransId="{DF69F362-B00F-4DF5-865D-A5401CC68D18}"/>
    <dgm:cxn modelId="{F9F00A7C-D1A4-45F6-8FFE-D172C3A05953}" type="presOf" srcId="{FF8B7DEF-CBB6-4FB5-8572-0FB931EB51D8}" destId="{56E1CA97-97F9-421E-BE2C-319AF9F3B085}" srcOrd="0" destOrd="0" presId="urn:microsoft.com/office/officeart/2005/8/layout/venn1"/>
    <dgm:cxn modelId="{C73B2BB8-D808-4589-96A3-6C8E92496BD1}" type="presOf" srcId="{3ECBF59E-5491-4804-9EE2-7E0F7146E987}" destId="{A519F7AB-77CF-49D2-976A-085611FC24FE}" srcOrd="0" destOrd="0" presId="urn:microsoft.com/office/officeart/2005/8/layout/venn1"/>
    <dgm:cxn modelId="{4508F5B7-8FF7-4C99-9B6F-F2C2938A87D7}" type="presOf" srcId="{D7CF1B85-7680-463B-B9C1-78C789EA09B3}" destId="{8E124C92-B7D7-469B-AA4D-7CBBEE9A0E8C}" srcOrd="0" destOrd="0" presId="urn:microsoft.com/office/officeart/2005/8/layout/venn1"/>
    <dgm:cxn modelId="{CFEA414A-0233-464D-A87A-C7E25DD42B81}" type="presOf" srcId="{AD8918A5-38DA-4936-9F2E-F0D5060ADA02}" destId="{8FCFE676-197B-4485-B698-CA6C52F3BAD6}" srcOrd="0" destOrd="0" presId="urn:microsoft.com/office/officeart/2005/8/layout/venn1"/>
    <dgm:cxn modelId="{9B913B1B-654E-4504-92DE-CA88A6ACF64A}" type="presParOf" srcId="{8FCFE676-197B-4485-B698-CA6C52F3BAD6}" destId="{9ED0A10F-0B3D-4A80-BCF7-CE0BA2F5A4F7}" srcOrd="0" destOrd="0" presId="urn:microsoft.com/office/officeart/2005/8/layout/venn1"/>
    <dgm:cxn modelId="{83D74375-6513-420C-813E-60B0FF801420}" type="presParOf" srcId="{8FCFE676-197B-4485-B698-CA6C52F3BAD6}" destId="{23CDDA56-1D5F-4801-AC17-A1A4740BDA18}" srcOrd="1" destOrd="0" presId="urn:microsoft.com/office/officeart/2005/8/layout/venn1"/>
    <dgm:cxn modelId="{63F4A058-06F7-492F-8B44-817B77421368}" type="presParOf" srcId="{8FCFE676-197B-4485-B698-CA6C52F3BAD6}" destId="{4158DA72-DDCB-40F4-83B4-08554B81B213}" srcOrd="2" destOrd="0" presId="urn:microsoft.com/office/officeart/2005/8/layout/venn1"/>
    <dgm:cxn modelId="{9AD18E97-1D24-4236-AD6B-0C1BCE59828E}" type="presParOf" srcId="{8FCFE676-197B-4485-B698-CA6C52F3BAD6}" destId="{4AA04C3F-9FCA-4EF0-87A0-2BA6C7E476E5}" srcOrd="3" destOrd="0" presId="urn:microsoft.com/office/officeart/2005/8/layout/venn1"/>
    <dgm:cxn modelId="{810B766B-13D6-426C-B5D5-1E3FBF2D6608}" type="presParOf" srcId="{8FCFE676-197B-4485-B698-CA6C52F3BAD6}" destId="{CC2320F4-FD10-474D-B7B1-B363BE6DD18B}" srcOrd="4" destOrd="0" presId="urn:microsoft.com/office/officeart/2005/8/layout/venn1"/>
    <dgm:cxn modelId="{11BA2ABE-71E4-4DE8-9FC2-27AB81B9FE5E}" type="presParOf" srcId="{8FCFE676-197B-4485-B698-CA6C52F3BAD6}" destId="{70EC19F9-907F-4688-BCC6-39436A8E9F5E}" srcOrd="5" destOrd="0" presId="urn:microsoft.com/office/officeart/2005/8/layout/venn1"/>
    <dgm:cxn modelId="{06C4D25A-A723-4AC0-B1C0-0DE8F9345D2C}" type="presParOf" srcId="{8FCFE676-197B-4485-B698-CA6C52F3BAD6}" destId="{E55AFD58-3DAB-433B-8C62-127F9E4ECD03}" srcOrd="6" destOrd="0" presId="urn:microsoft.com/office/officeart/2005/8/layout/venn1"/>
    <dgm:cxn modelId="{C1B2060D-6585-4116-A13D-80D5F22BCCA8}" type="presParOf" srcId="{8FCFE676-197B-4485-B698-CA6C52F3BAD6}" destId="{8E124C92-B7D7-469B-AA4D-7CBBEE9A0E8C}" srcOrd="7" destOrd="0" presId="urn:microsoft.com/office/officeart/2005/8/layout/venn1"/>
    <dgm:cxn modelId="{2CC95ED2-64B7-4A89-A3FE-B30E7ADDD631}" type="presParOf" srcId="{8FCFE676-197B-4485-B698-CA6C52F3BAD6}" destId="{80029AAD-8F12-4FB7-ADAD-EB23C90D1268}" srcOrd="8" destOrd="0" presId="urn:microsoft.com/office/officeart/2005/8/layout/venn1"/>
    <dgm:cxn modelId="{ED75B9B8-B61D-4D3F-8992-8B1E7267CDFD}" type="presParOf" srcId="{8FCFE676-197B-4485-B698-CA6C52F3BAD6}" destId="{A519F7AB-77CF-49D2-976A-085611FC24FE}" srcOrd="9" destOrd="0" presId="urn:microsoft.com/office/officeart/2005/8/layout/venn1"/>
    <dgm:cxn modelId="{210D1AE8-4CC5-40D8-8758-035897EBBAC6}" type="presParOf" srcId="{8FCFE676-197B-4485-B698-CA6C52F3BAD6}" destId="{856224EA-D24A-4990-89B1-21F164AA3E29}" srcOrd="10" destOrd="0" presId="urn:microsoft.com/office/officeart/2005/8/layout/venn1"/>
    <dgm:cxn modelId="{4810549A-77D2-4A57-B1DC-D3D87D20DFB8}" type="presParOf" srcId="{8FCFE676-197B-4485-B698-CA6C52F3BAD6}" destId="{56E1CA97-97F9-421E-BE2C-319AF9F3B08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7EF22-9265-464E-A241-74D711507DE9}" type="doc">
      <dgm:prSet loTypeId="urn:microsoft.com/office/officeart/2005/8/layout/venn1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98CC6D2-FD3D-45D4-A2AA-D636EF6F9BD4}">
      <dgm:prSet custT="1"/>
      <dgm:spPr/>
      <dgm:t>
        <a:bodyPr/>
        <a:lstStyle/>
        <a:p>
          <a:pPr rtl="0"/>
          <a:r>
            <a:rPr lang="ru-RU" sz="2000" b="1" dirty="0" smtClean="0"/>
            <a:t>1.Уменьшение переваривающей способности ЖКТ.</a:t>
          </a:r>
          <a:endParaRPr lang="ru-RU" sz="2000" b="1" dirty="0"/>
        </a:p>
      </dgm:t>
    </dgm:pt>
    <dgm:pt modelId="{CA909121-E7BE-4B42-ACDB-3A84FE3620E9}" type="parTrans" cxnId="{B427E35E-B7BC-4666-A618-A1C01750F9BA}">
      <dgm:prSet/>
      <dgm:spPr/>
      <dgm:t>
        <a:bodyPr/>
        <a:lstStyle/>
        <a:p>
          <a:endParaRPr lang="ru-RU"/>
        </a:p>
      </dgm:t>
    </dgm:pt>
    <dgm:pt modelId="{026B685E-7E0A-4173-8225-7B6F42292C8D}" type="sibTrans" cxnId="{B427E35E-B7BC-4666-A618-A1C01750F9BA}">
      <dgm:prSet/>
      <dgm:spPr/>
      <dgm:t>
        <a:bodyPr/>
        <a:lstStyle/>
        <a:p>
          <a:endParaRPr lang="ru-RU"/>
        </a:p>
      </dgm:t>
    </dgm:pt>
    <dgm:pt modelId="{33BE656E-B146-48E7-B71F-1AF5983679CA}">
      <dgm:prSet custT="1"/>
      <dgm:spPr/>
      <dgm:t>
        <a:bodyPr/>
        <a:lstStyle/>
        <a:p>
          <a:pPr rtl="0"/>
          <a:r>
            <a:rPr lang="ru-RU" sz="2000" b="1" dirty="0" smtClean="0"/>
            <a:t>2.Гиповитаминоз по витаминам группы В.</a:t>
          </a:r>
          <a:endParaRPr lang="ru-RU" sz="2000" b="1" dirty="0"/>
        </a:p>
      </dgm:t>
    </dgm:pt>
    <dgm:pt modelId="{73DD33AD-1954-4253-8BCB-CB1240CCB9B0}" type="parTrans" cxnId="{D5199355-192A-4F3C-B0F9-5E1D25C8A9E0}">
      <dgm:prSet/>
      <dgm:spPr/>
      <dgm:t>
        <a:bodyPr/>
        <a:lstStyle/>
        <a:p>
          <a:endParaRPr lang="ru-RU"/>
        </a:p>
      </dgm:t>
    </dgm:pt>
    <dgm:pt modelId="{8D9AE799-DF00-40C0-8361-22BD2E2D7326}" type="sibTrans" cxnId="{D5199355-192A-4F3C-B0F9-5E1D25C8A9E0}">
      <dgm:prSet/>
      <dgm:spPr/>
      <dgm:t>
        <a:bodyPr/>
        <a:lstStyle/>
        <a:p>
          <a:endParaRPr lang="ru-RU"/>
        </a:p>
      </dgm:t>
    </dgm:pt>
    <dgm:pt modelId="{29C19A66-D7B6-4B75-A10B-37471C57752B}">
      <dgm:prSet custT="1"/>
      <dgm:spPr/>
      <dgm:t>
        <a:bodyPr/>
        <a:lstStyle/>
        <a:p>
          <a:pPr rtl="0"/>
          <a:r>
            <a:rPr lang="ru-RU" sz="2000" b="1" dirty="0" smtClean="0"/>
            <a:t>3.Белководефицитная анемия.</a:t>
          </a:r>
          <a:endParaRPr lang="ru-RU" sz="2000" b="1" dirty="0"/>
        </a:p>
      </dgm:t>
    </dgm:pt>
    <dgm:pt modelId="{0DA26832-A7D0-49C4-BA7E-E03D84900800}" type="parTrans" cxnId="{43DF7844-D975-4049-8C01-C09881892FCC}">
      <dgm:prSet/>
      <dgm:spPr/>
      <dgm:t>
        <a:bodyPr/>
        <a:lstStyle/>
        <a:p>
          <a:endParaRPr lang="ru-RU"/>
        </a:p>
      </dgm:t>
    </dgm:pt>
    <dgm:pt modelId="{89912A98-AFE1-4ADB-90F6-485487E00E4B}" type="sibTrans" cxnId="{43DF7844-D975-4049-8C01-C09881892FCC}">
      <dgm:prSet/>
      <dgm:spPr/>
      <dgm:t>
        <a:bodyPr/>
        <a:lstStyle/>
        <a:p>
          <a:endParaRPr lang="ru-RU"/>
        </a:p>
      </dgm:t>
    </dgm:pt>
    <dgm:pt modelId="{1088BA47-5521-4FDC-A375-9F4AECF7F09A}">
      <dgm:prSet custT="1"/>
      <dgm:spPr/>
      <dgm:t>
        <a:bodyPr/>
        <a:lstStyle/>
        <a:p>
          <a:pPr rtl="0"/>
          <a:r>
            <a:rPr lang="ru-RU" sz="2000" b="1" dirty="0" smtClean="0"/>
            <a:t>4.Дистрофия мышц.</a:t>
          </a:r>
          <a:endParaRPr lang="ru-RU" sz="2000" b="1" dirty="0"/>
        </a:p>
      </dgm:t>
    </dgm:pt>
    <dgm:pt modelId="{AD95CB39-2994-4A20-BED3-555B9CFA15D6}" type="parTrans" cxnId="{E3564DAD-DEB0-4901-8DA3-D7A0DCB8895D}">
      <dgm:prSet/>
      <dgm:spPr/>
      <dgm:t>
        <a:bodyPr/>
        <a:lstStyle/>
        <a:p>
          <a:endParaRPr lang="ru-RU"/>
        </a:p>
      </dgm:t>
    </dgm:pt>
    <dgm:pt modelId="{B4B79131-77D3-4354-AECA-3004524FB0F7}" type="sibTrans" cxnId="{E3564DAD-DEB0-4901-8DA3-D7A0DCB8895D}">
      <dgm:prSet/>
      <dgm:spPr/>
      <dgm:t>
        <a:bodyPr/>
        <a:lstStyle/>
        <a:p>
          <a:endParaRPr lang="ru-RU"/>
        </a:p>
      </dgm:t>
    </dgm:pt>
    <dgm:pt modelId="{96BF414B-92BA-4A4A-B9ED-BB531FEEBC37}">
      <dgm:prSet custT="1"/>
      <dgm:spPr/>
      <dgm:t>
        <a:bodyPr/>
        <a:lstStyle/>
        <a:p>
          <a:pPr rtl="0"/>
          <a:r>
            <a:rPr lang="ru-RU" sz="2000" b="1" dirty="0" smtClean="0"/>
            <a:t>5.Снижение иммунитета</a:t>
          </a:r>
          <a:endParaRPr lang="ru-RU" sz="2000" b="1" dirty="0"/>
        </a:p>
      </dgm:t>
    </dgm:pt>
    <dgm:pt modelId="{2C5AE8E3-34D9-4227-A12F-8F2BFB30342D}" type="parTrans" cxnId="{8562FB80-16C3-4D1E-BEA8-91284A73F859}">
      <dgm:prSet/>
      <dgm:spPr/>
      <dgm:t>
        <a:bodyPr/>
        <a:lstStyle/>
        <a:p>
          <a:endParaRPr lang="ru-RU"/>
        </a:p>
      </dgm:t>
    </dgm:pt>
    <dgm:pt modelId="{45D06FE3-C218-4650-AF15-C7E9C2F762B4}" type="sibTrans" cxnId="{8562FB80-16C3-4D1E-BEA8-91284A73F859}">
      <dgm:prSet/>
      <dgm:spPr/>
      <dgm:t>
        <a:bodyPr/>
        <a:lstStyle/>
        <a:p>
          <a:endParaRPr lang="ru-RU"/>
        </a:p>
      </dgm:t>
    </dgm:pt>
    <dgm:pt modelId="{41031993-D6FC-428B-BABA-DDB98FF53AE9}">
      <dgm:prSet custT="1"/>
      <dgm:spPr/>
      <dgm:t>
        <a:bodyPr/>
        <a:lstStyle/>
        <a:p>
          <a:pPr rtl="0"/>
          <a:r>
            <a:rPr lang="ru-RU" sz="2000" b="1" dirty="0" smtClean="0"/>
            <a:t>6.Ухудшение способности к обучению (когнитивных функций).</a:t>
          </a:r>
          <a:endParaRPr lang="ru-RU" sz="2000" b="1" dirty="0"/>
        </a:p>
      </dgm:t>
    </dgm:pt>
    <dgm:pt modelId="{2EECBCB8-EBAB-4944-AE01-A1F98C0C990D}" type="parTrans" cxnId="{103F191A-F31E-43BD-8332-19A07F4531C6}">
      <dgm:prSet/>
      <dgm:spPr/>
      <dgm:t>
        <a:bodyPr/>
        <a:lstStyle/>
        <a:p>
          <a:endParaRPr lang="ru-RU"/>
        </a:p>
      </dgm:t>
    </dgm:pt>
    <dgm:pt modelId="{BBC33473-D9CA-4119-B232-B9737D14FE6A}" type="sibTrans" cxnId="{103F191A-F31E-43BD-8332-19A07F4531C6}">
      <dgm:prSet/>
      <dgm:spPr/>
      <dgm:t>
        <a:bodyPr/>
        <a:lstStyle/>
        <a:p>
          <a:endParaRPr lang="ru-RU"/>
        </a:p>
      </dgm:t>
    </dgm:pt>
    <dgm:pt modelId="{2013C86C-9EB9-4767-8D82-5D2E19DFB342}">
      <dgm:prSet custT="1"/>
      <dgm:spPr/>
      <dgm:t>
        <a:bodyPr/>
        <a:lstStyle/>
        <a:p>
          <a:pPr rtl="0"/>
          <a:r>
            <a:rPr lang="ru-RU" sz="2000" b="1" dirty="0" smtClean="0"/>
            <a:t>7.Ухудшение настроения, депрессия.</a:t>
          </a:r>
          <a:endParaRPr lang="ru-RU" sz="2000" b="1" dirty="0"/>
        </a:p>
      </dgm:t>
    </dgm:pt>
    <dgm:pt modelId="{71E654D2-8126-4E96-B995-381F4FE77B00}" type="parTrans" cxnId="{E1BD9270-AE09-49C7-BD29-E82D62FE2C8E}">
      <dgm:prSet/>
      <dgm:spPr/>
      <dgm:t>
        <a:bodyPr/>
        <a:lstStyle/>
        <a:p>
          <a:endParaRPr lang="ru-RU"/>
        </a:p>
      </dgm:t>
    </dgm:pt>
    <dgm:pt modelId="{2D63A3B2-F461-4FCF-8E20-2659AC99477F}" type="sibTrans" cxnId="{E1BD9270-AE09-49C7-BD29-E82D62FE2C8E}">
      <dgm:prSet/>
      <dgm:spPr/>
      <dgm:t>
        <a:bodyPr/>
        <a:lstStyle/>
        <a:p>
          <a:endParaRPr lang="ru-RU"/>
        </a:p>
      </dgm:t>
    </dgm:pt>
    <dgm:pt modelId="{3196E379-9ED4-42A1-8449-3D507AE6C694}" type="pres">
      <dgm:prSet presAssocID="{7F97EF22-9265-464E-A241-74D711507DE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68CC2D-342D-447E-B6C2-D162B6FA1460}" type="pres">
      <dgm:prSet presAssocID="{198CC6D2-FD3D-45D4-A2AA-D636EF6F9BD4}" presName="circ1" presStyleLbl="vennNode1" presStyleIdx="0" presStyleCnt="7"/>
      <dgm:spPr/>
    </dgm:pt>
    <dgm:pt modelId="{0528F996-11B4-43FC-B295-945A6D30C731}" type="pres">
      <dgm:prSet presAssocID="{198CC6D2-FD3D-45D4-A2AA-D636EF6F9BD4}" presName="circ1Tx" presStyleLbl="revTx" presStyleIdx="0" presStyleCnt="0" custScaleX="1262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8D666-40B8-4316-A55E-6E29972FEDE5}" type="pres">
      <dgm:prSet presAssocID="{33BE656E-B146-48E7-B71F-1AF5983679CA}" presName="circ2" presStyleLbl="vennNode1" presStyleIdx="1" presStyleCnt="7"/>
      <dgm:spPr/>
    </dgm:pt>
    <dgm:pt modelId="{3913C876-A1D4-4DB7-B893-D10BE113514C}" type="pres">
      <dgm:prSet presAssocID="{33BE656E-B146-48E7-B71F-1AF5983679CA}" presName="circ2Tx" presStyleLbl="revTx" presStyleIdx="0" presStyleCnt="0" custScaleX="167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1D641-EFDC-47B9-9B11-84F21E0B4A31}" type="pres">
      <dgm:prSet presAssocID="{29C19A66-D7B6-4B75-A10B-37471C57752B}" presName="circ3" presStyleLbl="vennNode1" presStyleIdx="2" presStyleCnt="7"/>
      <dgm:spPr/>
    </dgm:pt>
    <dgm:pt modelId="{5D1B23A1-AC3D-4C5A-8607-EADCD9209A29}" type="pres">
      <dgm:prSet presAssocID="{29C19A66-D7B6-4B75-A10B-37471C57752B}" presName="circ3Tx" presStyleLbl="revTx" presStyleIdx="0" presStyleCnt="0" custScaleX="171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37391-E103-4141-80D0-4382C8DAC8A8}" type="pres">
      <dgm:prSet presAssocID="{1088BA47-5521-4FDC-A375-9F4AECF7F09A}" presName="circ4" presStyleLbl="vennNode1" presStyleIdx="3" presStyleCnt="7"/>
      <dgm:spPr/>
    </dgm:pt>
    <dgm:pt modelId="{FA3566E8-E138-4CF8-BB05-E9CF177D914F}" type="pres">
      <dgm:prSet presAssocID="{1088BA47-5521-4FDC-A375-9F4AECF7F09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719A7-53CB-4B5A-9049-4AC6C0046AD8}" type="pres">
      <dgm:prSet presAssocID="{96BF414B-92BA-4A4A-B9ED-BB531FEEBC37}" presName="circ5" presStyleLbl="vennNode1" presStyleIdx="4" presStyleCnt="7"/>
      <dgm:spPr/>
    </dgm:pt>
    <dgm:pt modelId="{01954997-6158-4C69-822B-142BB45437D7}" type="pres">
      <dgm:prSet presAssocID="{96BF414B-92BA-4A4A-B9ED-BB531FEEBC3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D00DF-1F1E-481B-AAA9-A390C7642451}" type="pres">
      <dgm:prSet presAssocID="{41031993-D6FC-428B-BABA-DDB98FF53AE9}" presName="circ6" presStyleLbl="vennNode1" presStyleIdx="5" presStyleCnt="7"/>
      <dgm:spPr/>
    </dgm:pt>
    <dgm:pt modelId="{A4456AB0-E92E-4E73-83CE-103847D358FA}" type="pres">
      <dgm:prSet presAssocID="{41031993-D6FC-428B-BABA-DDB98FF53AE9}" presName="circ6Tx" presStyleLbl="revTx" presStyleIdx="0" presStyleCnt="0" custScaleX="161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D6DDC-E011-411F-B4A6-DD9FE84ADF05}" type="pres">
      <dgm:prSet presAssocID="{2013C86C-9EB9-4767-8D82-5D2E19DFB342}" presName="circ7" presStyleLbl="vennNode1" presStyleIdx="6" presStyleCnt="7"/>
      <dgm:spPr/>
    </dgm:pt>
    <dgm:pt modelId="{9B403FFE-8D6B-440F-AE5B-1B9FBCDD00C7}" type="pres">
      <dgm:prSet presAssocID="{2013C86C-9EB9-4767-8D82-5D2E19DFB342}" presName="circ7Tx" presStyleLbl="revTx" presStyleIdx="0" presStyleCnt="0" custScaleX="13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66530B-3D2F-4771-B412-A7636A90B35A}" type="presOf" srcId="{2013C86C-9EB9-4767-8D82-5D2E19DFB342}" destId="{9B403FFE-8D6B-440F-AE5B-1B9FBCDD00C7}" srcOrd="0" destOrd="0" presId="urn:microsoft.com/office/officeart/2005/8/layout/venn1"/>
    <dgm:cxn modelId="{86BB3531-EB15-49BA-BB94-C582956D8A9A}" type="presOf" srcId="{41031993-D6FC-428B-BABA-DDB98FF53AE9}" destId="{A4456AB0-E92E-4E73-83CE-103847D358FA}" srcOrd="0" destOrd="0" presId="urn:microsoft.com/office/officeart/2005/8/layout/venn1"/>
    <dgm:cxn modelId="{E3564DAD-DEB0-4901-8DA3-D7A0DCB8895D}" srcId="{7F97EF22-9265-464E-A241-74D711507DE9}" destId="{1088BA47-5521-4FDC-A375-9F4AECF7F09A}" srcOrd="3" destOrd="0" parTransId="{AD95CB39-2994-4A20-BED3-555B9CFA15D6}" sibTransId="{B4B79131-77D3-4354-AECA-3004524FB0F7}"/>
    <dgm:cxn modelId="{43DF7844-D975-4049-8C01-C09881892FCC}" srcId="{7F97EF22-9265-464E-A241-74D711507DE9}" destId="{29C19A66-D7B6-4B75-A10B-37471C57752B}" srcOrd="2" destOrd="0" parTransId="{0DA26832-A7D0-49C4-BA7E-E03D84900800}" sibTransId="{89912A98-AFE1-4ADB-90F6-485487E00E4B}"/>
    <dgm:cxn modelId="{103F191A-F31E-43BD-8332-19A07F4531C6}" srcId="{7F97EF22-9265-464E-A241-74D711507DE9}" destId="{41031993-D6FC-428B-BABA-DDB98FF53AE9}" srcOrd="5" destOrd="0" parTransId="{2EECBCB8-EBAB-4944-AE01-A1F98C0C990D}" sibTransId="{BBC33473-D9CA-4119-B232-B9737D14FE6A}"/>
    <dgm:cxn modelId="{0191E11B-A475-44AA-99A0-D14C27EF8BCD}" type="presOf" srcId="{96BF414B-92BA-4A4A-B9ED-BB531FEEBC37}" destId="{01954997-6158-4C69-822B-142BB45437D7}" srcOrd="0" destOrd="0" presId="urn:microsoft.com/office/officeart/2005/8/layout/venn1"/>
    <dgm:cxn modelId="{39DA9EB4-926C-4B2F-BE72-877317BE83A3}" type="presOf" srcId="{29C19A66-D7B6-4B75-A10B-37471C57752B}" destId="{5D1B23A1-AC3D-4C5A-8607-EADCD9209A29}" srcOrd="0" destOrd="0" presId="urn:microsoft.com/office/officeart/2005/8/layout/venn1"/>
    <dgm:cxn modelId="{E1BD9270-AE09-49C7-BD29-E82D62FE2C8E}" srcId="{7F97EF22-9265-464E-A241-74D711507DE9}" destId="{2013C86C-9EB9-4767-8D82-5D2E19DFB342}" srcOrd="6" destOrd="0" parTransId="{71E654D2-8126-4E96-B995-381F4FE77B00}" sibTransId="{2D63A3B2-F461-4FCF-8E20-2659AC99477F}"/>
    <dgm:cxn modelId="{E947D081-9DA0-41EF-BBC4-34484997E9BD}" type="presOf" srcId="{1088BA47-5521-4FDC-A375-9F4AECF7F09A}" destId="{FA3566E8-E138-4CF8-BB05-E9CF177D914F}" srcOrd="0" destOrd="0" presId="urn:microsoft.com/office/officeart/2005/8/layout/venn1"/>
    <dgm:cxn modelId="{8562FB80-16C3-4D1E-BEA8-91284A73F859}" srcId="{7F97EF22-9265-464E-A241-74D711507DE9}" destId="{96BF414B-92BA-4A4A-B9ED-BB531FEEBC37}" srcOrd="4" destOrd="0" parTransId="{2C5AE8E3-34D9-4227-A12F-8F2BFB30342D}" sibTransId="{45D06FE3-C218-4650-AF15-C7E9C2F762B4}"/>
    <dgm:cxn modelId="{F11E686E-5B51-409A-955E-C8A5310037BB}" type="presOf" srcId="{7F97EF22-9265-464E-A241-74D711507DE9}" destId="{3196E379-9ED4-42A1-8449-3D507AE6C694}" srcOrd="0" destOrd="0" presId="urn:microsoft.com/office/officeart/2005/8/layout/venn1"/>
    <dgm:cxn modelId="{D700492F-A302-41E5-993C-12BEE2DB71F4}" type="presOf" srcId="{33BE656E-B146-48E7-B71F-1AF5983679CA}" destId="{3913C876-A1D4-4DB7-B893-D10BE113514C}" srcOrd="0" destOrd="0" presId="urn:microsoft.com/office/officeart/2005/8/layout/venn1"/>
    <dgm:cxn modelId="{30C09FE1-1BFD-4623-A772-852759BB5346}" type="presOf" srcId="{198CC6D2-FD3D-45D4-A2AA-D636EF6F9BD4}" destId="{0528F996-11B4-43FC-B295-945A6D30C731}" srcOrd="0" destOrd="0" presId="urn:microsoft.com/office/officeart/2005/8/layout/venn1"/>
    <dgm:cxn modelId="{B427E35E-B7BC-4666-A618-A1C01750F9BA}" srcId="{7F97EF22-9265-464E-A241-74D711507DE9}" destId="{198CC6D2-FD3D-45D4-A2AA-D636EF6F9BD4}" srcOrd="0" destOrd="0" parTransId="{CA909121-E7BE-4B42-ACDB-3A84FE3620E9}" sibTransId="{026B685E-7E0A-4173-8225-7B6F42292C8D}"/>
    <dgm:cxn modelId="{D5199355-192A-4F3C-B0F9-5E1D25C8A9E0}" srcId="{7F97EF22-9265-464E-A241-74D711507DE9}" destId="{33BE656E-B146-48E7-B71F-1AF5983679CA}" srcOrd="1" destOrd="0" parTransId="{73DD33AD-1954-4253-8BCB-CB1240CCB9B0}" sibTransId="{8D9AE799-DF00-40C0-8361-22BD2E2D7326}"/>
    <dgm:cxn modelId="{816E46E3-BC53-4C17-A29E-A52738561C03}" type="presParOf" srcId="{3196E379-9ED4-42A1-8449-3D507AE6C694}" destId="{BD68CC2D-342D-447E-B6C2-D162B6FA1460}" srcOrd="0" destOrd="0" presId="urn:microsoft.com/office/officeart/2005/8/layout/venn1"/>
    <dgm:cxn modelId="{44EF3A4D-92E9-463A-8E4F-0CB1451FA506}" type="presParOf" srcId="{3196E379-9ED4-42A1-8449-3D507AE6C694}" destId="{0528F996-11B4-43FC-B295-945A6D30C731}" srcOrd="1" destOrd="0" presId="urn:microsoft.com/office/officeart/2005/8/layout/venn1"/>
    <dgm:cxn modelId="{26230BA0-2F6A-4E16-B242-379B673B558B}" type="presParOf" srcId="{3196E379-9ED4-42A1-8449-3D507AE6C694}" destId="{0448D666-40B8-4316-A55E-6E29972FEDE5}" srcOrd="2" destOrd="0" presId="urn:microsoft.com/office/officeart/2005/8/layout/venn1"/>
    <dgm:cxn modelId="{7557E4CF-A045-4CA2-AA59-6C84766DD7FB}" type="presParOf" srcId="{3196E379-9ED4-42A1-8449-3D507AE6C694}" destId="{3913C876-A1D4-4DB7-B893-D10BE113514C}" srcOrd="3" destOrd="0" presId="urn:microsoft.com/office/officeart/2005/8/layout/venn1"/>
    <dgm:cxn modelId="{C47593A8-0D6B-42CE-B190-E35CA5AC5DB4}" type="presParOf" srcId="{3196E379-9ED4-42A1-8449-3D507AE6C694}" destId="{4871D641-EFDC-47B9-9B11-84F21E0B4A31}" srcOrd="4" destOrd="0" presId="urn:microsoft.com/office/officeart/2005/8/layout/venn1"/>
    <dgm:cxn modelId="{F268E7CA-E220-4194-B7C0-9B411D7CFB23}" type="presParOf" srcId="{3196E379-9ED4-42A1-8449-3D507AE6C694}" destId="{5D1B23A1-AC3D-4C5A-8607-EADCD9209A29}" srcOrd="5" destOrd="0" presId="urn:microsoft.com/office/officeart/2005/8/layout/venn1"/>
    <dgm:cxn modelId="{1B12155A-0163-4A4B-957D-E18262A5ACC5}" type="presParOf" srcId="{3196E379-9ED4-42A1-8449-3D507AE6C694}" destId="{E7A37391-E103-4141-80D0-4382C8DAC8A8}" srcOrd="6" destOrd="0" presId="urn:microsoft.com/office/officeart/2005/8/layout/venn1"/>
    <dgm:cxn modelId="{14852458-9D31-4FF0-8277-39F5680D1764}" type="presParOf" srcId="{3196E379-9ED4-42A1-8449-3D507AE6C694}" destId="{FA3566E8-E138-4CF8-BB05-E9CF177D914F}" srcOrd="7" destOrd="0" presId="urn:microsoft.com/office/officeart/2005/8/layout/venn1"/>
    <dgm:cxn modelId="{4FBBEB51-FB94-41FB-B266-9D3A0F1280FD}" type="presParOf" srcId="{3196E379-9ED4-42A1-8449-3D507AE6C694}" destId="{3DA719A7-53CB-4B5A-9049-4AC6C0046AD8}" srcOrd="8" destOrd="0" presId="urn:microsoft.com/office/officeart/2005/8/layout/venn1"/>
    <dgm:cxn modelId="{C2D0CBA6-4979-410A-AC9D-6850F4ABA9EC}" type="presParOf" srcId="{3196E379-9ED4-42A1-8449-3D507AE6C694}" destId="{01954997-6158-4C69-822B-142BB45437D7}" srcOrd="9" destOrd="0" presId="urn:microsoft.com/office/officeart/2005/8/layout/venn1"/>
    <dgm:cxn modelId="{0AF84EAB-2E64-4085-98E1-B8BF4D20CF3E}" type="presParOf" srcId="{3196E379-9ED4-42A1-8449-3D507AE6C694}" destId="{7FBD00DF-1F1E-481B-AAA9-A390C7642451}" srcOrd="10" destOrd="0" presId="urn:microsoft.com/office/officeart/2005/8/layout/venn1"/>
    <dgm:cxn modelId="{3E56728D-547B-4B3B-8688-374814F0BA84}" type="presParOf" srcId="{3196E379-9ED4-42A1-8449-3D507AE6C694}" destId="{A4456AB0-E92E-4E73-83CE-103847D358FA}" srcOrd="11" destOrd="0" presId="urn:microsoft.com/office/officeart/2005/8/layout/venn1"/>
    <dgm:cxn modelId="{9E5F90C6-DD6E-4943-B23D-D406456359C7}" type="presParOf" srcId="{3196E379-9ED4-42A1-8449-3D507AE6C694}" destId="{F73D6DDC-E011-411F-B4A6-DD9FE84ADF05}" srcOrd="12" destOrd="0" presId="urn:microsoft.com/office/officeart/2005/8/layout/venn1"/>
    <dgm:cxn modelId="{7978E8F3-9707-4659-83CA-4DCCB198E404}" type="presParOf" srcId="{3196E379-9ED4-42A1-8449-3D507AE6C694}" destId="{9B403FFE-8D6B-440F-AE5B-1B9FBCDD00C7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54CBF-8117-4A9E-9EC8-15A56B84D3F8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5E73C91-4EF1-4F33-AABB-020441EDF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Употреблять в сутки 1-2 столовые ложки растительного масла.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FE74F99-19F2-4CC8-AE41-EE6E7473E0C4}" type="parTrans" cxnId="{FD11C6FD-5323-4A19-90F2-FFA488C2D9A6}">
      <dgm:prSet/>
      <dgm:spPr/>
      <dgm:t>
        <a:bodyPr/>
        <a:lstStyle/>
        <a:p>
          <a:endParaRPr lang="ru-RU"/>
        </a:p>
      </dgm:t>
    </dgm:pt>
    <dgm:pt modelId="{E09B6EAD-A0A2-47A9-83E9-151894213556}" type="sibTrans" cxnId="{FD11C6FD-5323-4A19-90F2-FFA488C2D9A6}">
      <dgm:prSet/>
      <dgm:spPr/>
      <dgm:t>
        <a:bodyPr/>
        <a:lstStyle/>
        <a:p>
          <a:endParaRPr lang="ru-RU"/>
        </a:p>
      </dgm:t>
    </dgm:pt>
    <dgm:pt modelId="{235D528E-C2AD-4BBD-960E-5A1CE32AA1CC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 порции жирной рыбы в неделю ( сёмга, скумбрия, сельдь).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1718169-C847-49A9-A333-20D659BB39A6}" type="parTrans" cxnId="{152D18A6-81AD-4062-95B2-60F831C41FAC}">
      <dgm:prSet/>
      <dgm:spPr/>
      <dgm:t>
        <a:bodyPr/>
        <a:lstStyle/>
        <a:p>
          <a:endParaRPr lang="ru-RU"/>
        </a:p>
      </dgm:t>
    </dgm:pt>
    <dgm:pt modelId="{B5518B68-72C8-4130-BE3B-7DD025115C5F}" type="sibTrans" cxnId="{152D18A6-81AD-4062-95B2-60F831C41FAC}">
      <dgm:prSet/>
      <dgm:spPr/>
      <dgm:t>
        <a:bodyPr/>
        <a:lstStyle/>
        <a:p>
          <a:endParaRPr lang="ru-RU"/>
        </a:p>
      </dgm:t>
    </dgm:pt>
    <dgm:pt modelId="{99E05C93-8C19-4F48-920C-458DBE94CFA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2-4 г. рыбьего жира в сутки.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13B0203-068F-4682-96FE-2E5BBA2FBEE0}" type="parTrans" cxnId="{E8E79632-595D-4399-B56C-BAB495B5CBB5}">
      <dgm:prSet/>
      <dgm:spPr/>
      <dgm:t>
        <a:bodyPr/>
        <a:lstStyle/>
        <a:p>
          <a:endParaRPr lang="ru-RU"/>
        </a:p>
      </dgm:t>
    </dgm:pt>
    <dgm:pt modelId="{D6CE47AE-8B1C-40EB-9B52-32EBA931167D}" type="sibTrans" cxnId="{E8E79632-595D-4399-B56C-BAB495B5CBB5}">
      <dgm:prSet/>
      <dgm:spPr/>
      <dgm:t>
        <a:bodyPr/>
        <a:lstStyle/>
        <a:p>
          <a:endParaRPr lang="ru-RU"/>
        </a:p>
      </dgm:t>
    </dgm:pt>
    <dgm:pt modelId="{95A3BB95-77C3-49D6-90CB-2E80CA4C3947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Обогащение рациона бобовыми (уменьшение уровня холестерина)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93914BE-5F64-4DD5-B8ED-F9189E68162F}" type="parTrans" cxnId="{2BC70472-AA12-4CCC-AF62-FDFEBBDA6483}">
      <dgm:prSet/>
      <dgm:spPr/>
      <dgm:t>
        <a:bodyPr/>
        <a:lstStyle/>
        <a:p>
          <a:endParaRPr lang="ru-RU"/>
        </a:p>
      </dgm:t>
    </dgm:pt>
    <dgm:pt modelId="{C6FADAC8-A46F-45E6-AE9C-6DEBB11A2AD2}" type="sibTrans" cxnId="{2BC70472-AA12-4CCC-AF62-FDFEBBDA6483}">
      <dgm:prSet/>
      <dgm:spPr/>
      <dgm:t>
        <a:bodyPr/>
        <a:lstStyle/>
        <a:p>
          <a:endParaRPr lang="ru-RU"/>
        </a:p>
      </dgm:t>
    </dgm:pt>
    <dgm:pt modelId="{38941D05-E568-4F92-8958-BCCDD64384C2}" type="pres">
      <dgm:prSet presAssocID="{C4854CBF-8117-4A9E-9EC8-15A56B84D3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ED9444-0A6F-457A-A17B-859B58CC3367}" type="pres">
      <dgm:prSet presAssocID="{35E73C91-4EF1-4F33-AABB-020441EDF947}" presName="linNode" presStyleCnt="0"/>
      <dgm:spPr/>
    </dgm:pt>
    <dgm:pt modelId="{BE12FAF0-2778-4A30-9F33-98061A557CC1}" type="pres">
      <dgm:prSet presAssocID="{35E73C91-4EF1-4F33-AABB-020441EDF947}" presName="parentText" presStyleLbl="node1" presStyleIdx="0" presStyleCnt="4" custScaleX="2449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5F089-D423-47D2-9FFB-CA1795469510}" type="pres">
      <dgm:prSet presAssocID="{E09B6EAD-A0A2-47A9-83E9-151894213556}" presName="sp" presStyleCnt="0"/>
      <dgm:spPr/>
    </dgm:pt>
    <dgm:pt modelId="{28A11B54-72B6-4C49-B7FF-42B6A13F1089}" type="pres">
      <dgm:prSet presAssocID="{235D528E-C2AD-4BBD-960E-5A1CE32AA1CC}" presName="linNode" presStyleCnt="0"/>
      <dgm:spPr/>
    </dgm:pt>
    <dgm:pt modelId="{51DCA6D6-4B46-4310-98B9-A5A85D9285FD}" type="pres">
      <dgm:prSet presAssocID="{235D528E-C2AD-4BBD-960E-5A1CE32AA1CC}" presName="parentText" presStyleLbl="node1" presStyleIdx="1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924BA-11CA-498A-9301-6BBBA75A0BAD}" type="pres">
      <dgm:prSet presAssocID="{B5518B68-72C8-4130-BE3B-7DD025115C5F}" presName="sp" presStyleCnt="0"/>
      <dgm:spPr/>
    </dgm:pt>
    <dgm:pt modelId="{05AE3939-106B-4380-A085-32DE1DEDED86}" type="pres">
      <dgm:prSet presAssocID="{99E05C93-8C19-4F48-920C-458DBE94CFA0}" presName="linNode" presStyleCnt="0"/>
      <dgm:spPr/>
    </dgm:pt>
    <dgm:pt modelId="{E3F713C9-24B9-4797-9FD6-8C01A0EEA172}" type="pres">
      <dgm:prSet presAssocID="{99E05C93-8C19-4F48-920C-458DBE94CFA0}" presName="parentText" presStyleLbl="node1" presStyleIdx="2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6A20C-F8C3-4A1E-8EC6-E2E0391A587E}" type="pres">
      <dgm:prSet presAssocID="{D6CE47AE-8B1C-40EB-9B52-32EBA931167D}" presName="sp" presStyleCnt="0"/>
      <dgm:spPr/>
    </dgm:pt>
    <dgm:pt modelId="{771D2DD0-CE9E-4272-A065-19399DB074BD}" type="pres">
      <dgm:prSet presAssocID="{95A3BB95-77C3-49D6-90CB-2E80CA4C3947}" presName="linNode" presStyleCnt="0"/>
      <dgm:spPr/>
    </dgm:pt>
    <dgm:pt modelId="{0DB1D8CB-F682-46F1-861C-FDA053B05EF6}" type="pres">
      <dgm:prSet presAssocID="{95A3BB95-77C3-49D6-90CB-2E80CA4C3947}" presName="parentText" presStyleLbl="node1" presStyleIdx="3" presStyleCnt="4" custScaleX="2435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2D18A6-81AD-4062-95B2-60F831C41FAC}" srcId="{C4854CBF-8117-4A9E-9EC8-15A56B84D3F8}" destId="{235D528E-C2AD-4BBD-960E-5A1CE32AA1CC}" srcOrd="1" destOrd="0" parTransId="{11718169-C847-49A9-A333-20D659BB39A6}" sibTransId="{B5518B68-72C8-4130-BE3B-7DD025115C5F}"/>
    <dgm:cxn modelId="{FD11C6FD-5323-4A19-90F2-FFA488C2D9A6}" srcId="{C4854CBF-8117-4A9E-9EC8-15A56B84D3F8}" destId="{35E73C91-4EF1-4F33-AABB-020441EDF947}" srcOrd="0" destOrd="0" parTransId="{AFE74F99-19F2-4CC8-AE41-EE6E7473E0C4}" sibTransId="{E09B6EAD-A0A2-47A9-83E9-151894213556}"/>
    <dgm:cxn modelId="{F5B1AAE5-2C27-4997-AEE5-B698CBB9C244}" type="presOf" srcId="{C4854CBF-8117-4A9E-9EC8-15A56B84D3F8}" destId="{38941D05-E568-4F92-8958-BCCDD64384C2}" srcOrd="0" destOrd="0" presId="urn:microsoft.com/office/officeart/2005/8/layout/vList5"/>
    <dgm:cxn modelId="{72B83AB2-4934-4B73-B791-263683270646}" type="presOf" srcId="{95A3BB95-77C3-49D6-90CB-2E80CA4C3947}" destId="{0DB1D8CB-F682-46F1-861C-FDA053B05EF6}" srcOrd="0" destOrd="0" presId="urn:microsoft.com/office/officeart/2005/8/layout/vList5"/>
    <dgm:cxn modelId="{3328D42F-3D39-4F3C-AA6A-79584EDADBB9}" type="presOf" srcId="{35E73C91-4EF1-4F33-AABB-020441EDF947}" destId="{BE12FAF0-2778-4A30-9F33-98061A557CC1}" srcOrd="0" destOrd="0" presId="urn:microsoft.com/office/officeart/2005/8/layout/vList5"/>
    <dgm:cxn modelId="{E8E79632-595D-4399-B56C-BAB495B5CBB5}" srcId="{C4854CBF-8117-4A9E-9EC8-15A56B84D3F8}" destId="{99E05C93-8C19-4F48-920C-458DBE94CFA0}" srcOrd="2" destOrd="0" parTransId="{313B0203-068F-4682-96FE-2E5BBA2FBEE0}" sibTransId="{D6CE47AE-8B1C-40EB-9B52-32EBA931167D}"/>
    <dgm:cxn modelId="{8CAFE861-B88F-40D2-8F85-FE0C68CC1288}" type="presOf" srcId="{99E05C93-8C19-4F48-920C-458DBE94CFA0}" destId="{E3F713C9-24B9-4797-9FD6-8C01A0EEA172}" srcOrd="0" destOrd="0" presId="urn:microsoft.com/office/officeart/2005/8/layout/vList5"/>
    <dgm:cxn modelId="{DFC7F334-F486-48F5-A673-6CE26493C8E5}" type="presOf" srcId="{235D528E-C2AD-4BBD-960E-5A1CE32AA1CC}" destId="{51DCA6D6-4B46-4310-98B9-A5A85D9285FD}" srcOrd="0" destOrd="0" presId="urn:microsoft.com/office/officeart/2005/8/layout/vList5"/>
    <dgm:cxn modelId="{2BC70472-AA12-4CCC-AF62-FDFEBBDA6483}" srcId="{C4854CBF-8117-4A9E-9EC8-15A56B84D3F8}" destId="{95A3BB95-77C3-49D6-90CB-2E80CA4C3947}" srcOrd="3" destOrd="0" parTransId="{D93914BE-5F64-4DD5-B8ED-F9189E68162F}" sibTransId="{C6FADAC8-A46F-45E6-AE9C-6DEBB11A2AD2}"/>
    <dgm:cxn modelId="{C98B2544-518D-48CD-ABDE-ED7C199B2BE2}" type="presParOf" srcId="{38941D05-E568-4F92-8958-BCCDD64384C2}" destId="{57ED9444-0A6F-457A-A17B-859B58CC3367}" srcOrd="0" destOrd="0" presId="urn:microsoft.com/office/officeart/2005/8/layout/vList5"/>
    <dgm:cxn modelId="{564F0573-85B9-430E-A2BD-FC5BCCF693E8}" type="presParOf" srcId="{57ED9444-0A6F-457A-A17B-859B58CC3367}" destId="{BE12FAF0-2778-4A30-9F33-98061A557CC1}" srcOrd="0" destOrd="0" presId="urn:microsoft.com/office/officeart/2005/8/layout/vList5"/>
    <dgm:cxn modelId="{4F9D09F9-BA3B-42A7-8160-82D6187A2B27}" type="presParOf" srcId="{38941D05-E568-4F92-8958-BCCDD64384C2}" destId="{25A5F089-D423-47D2-9FFB-CA1795469510}" srcOrd="1" destOrd="0" presId="urn:microsoft.com/office/officeart/2005/8/layout/vList5"/>
    <dgm:cxn modelId="{49EFE6E9-938F-4485-85AE-92ED3F547147}" type="presParOf" srcId="{38941D05-E568-4F92-8958-BCCDD64384C2}" destId="{28A11B54-72B6-4C49-B7FF-42B6A13F1089}" srcOrd="2" destOrd="0" presId="urn:microsoft.com/office/officeart/2005/8/layout/vList5"/>
    <dgm:cxn modelId="{E85266C3-360D-44D3-AB43-7636A5F73B89}" type="presParOf" srcId="{28A11B54-72B6-4C49-B7FF-42B6A13F1089}" destId="{51DCA6D6-4B46-4310-98B9-A5A85D9285FD}" srcOrd="0" destOrd="0" presId="urn:microsoft.com/office/officeart/2005/8/layout/vList5"/>
    <dgm:cxn modelId="{ED40BB35-0305-424E-8F5A-6F7F6BB07CFC}" type="presParOf" srcId="{38941D05-E568-4F92-8958-BCCDD64384C2}" destId="{DF3924BA-11CA-498A-9301-6BBBA75A0BAD}" srcOrd="3" destOrd="0" presId="urn:microsoft.com/office/officeart/2005/8/layout/vList5"/>
    <dgm:cxn modelId="{9B2ED56C-80C7-4580-A88A-F89C5A480D41}" type="presParOf" srcId="{38941D05-E568-4F92-8958-BCCDD64384C2}" destId="{05AE3939-106B-4380-A085-32DE1DEDED86}" srcOrd="4" destOrd="0" presId="urn:microsoft.com/office/officeart/2005/8/layout/vList5"/>
    <dgm:cxn modelId="{0BCAD017-4A1B-4921-9272-AF4EC8E7D3FB}" type="presParOf" srcId="{05AE3939-106B-4380-A085-32DE1DEDED86}" destId="{E3F713C9-24B9-4797-9FD6-8C01A0EEA172}" srcOrd="0" destOrd="0" presId="urn:microsoft.com/office/officeart/2005/8/layout/vList5"/>
    <dgm:cxn modelId="{46D19E5E-5EF6-487F-9824-758319407CDA}" type="presParOf" srcId="{38941D05-E568-4F92-8958-BCCDD64384C2}" destId="{0806A20C-F8C3-4A1E-8EC6-E2E0391A587E}" srcOrd="5" destOrd="0" presId="urn:microsoft.com/office/officeart/2005/8/layout/vList5"/>
    <dgm:cxn modelId="{5EECA963-82DF-4706-80DB-CF0DF5A12FB3}" type="presParOf" srcId="{38941D05-E568-4F92-8958-BCCDD64384C2}" destId="{771D2DD0-CE9E-4272-A065-19399DB074BD}" srcOrd="6" destOrd="0" presId="urn:microsoft.com/office/officeart/2005/8/layout/vList5"/>
    <dgm:cxn modelId="{2882E319-CC15-4E79-945D-F1A26A1A7C56}" type="presParOf" srcId="{771D2DD0-CE9E-4272-A065-19399DB074BD}" destId="{0DB1D8CB-F682-46F1-861C-FDA053B05EF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E5CBF6-99EA-4151-981A-FBD6C320152C}" type="doc">
      <dgm:prSet loTypeId="urn:microsoft.com/office/officeart/2005/8/layout/lProcess3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781EB43-6CCB-4D85-9554-B145D772F44C}">
      <dgm:prSet/>
      <dgm:spPr/>
      <dgm:t>
        <a:bodyPr/>
        <a:lstStyle/>
        <a:p>
          <a:pPr rtl="0"/>
          <a:r>
            <a:rPr lang="ru-RU" dirty="0" smtClean="0"/>
            <a:t>Уменьшение потребления насыщенных жиров</a:t>
          </a:r>
          <a:endParaRPr lang="ru-RU" dirty="0"/>
        </a:p>
      </dgm:t>
    </dgm:pt>
    <dgm:pt modelId="{90241023-0E15-4852-B454-94D15D9DE0BE}" type="parTrans" cxnId="{BC3A7948-D261-4364-8A7C-78CD9ADBCBD4}">
      <dgm:prSet/>
      <dgm:spPr/>
      <dgm:t>
        <a:bodyPr/>
        <a:lstStyle/>
        <a:p>
          <a:endParaRPr lang="ru-RU"/>
        </a:p>
      </dgm:t>
    </dgm:pt>
    <dgm:pt modelId="{66847BD1-1494-4799-9940-D67592920E04}" type="sibTrans" cxnId="{BC3A7948-D261-4364-8A7C-78CD9ADBCBD4}">
      <dgm:prSet/>
      <dgm:spPr/>
      <dgm:t>
        <a:bodyPr/>
        <a:lstStyle/>
        <a:p>
          <a:endParaRPr lang="ru-RU"/>
        </a:p>
      </dgm:t>
    </dgm:pt>
    <dgm:pt modelId="{A6C4247A-EA69-4414-BF90-A6A0A2E1669E}">
      <dgm:prSet/>
      <dgm:spPr/>
      <dgm:t>
        <a:bodyPr/>
        <a:lstStyle/>
        <a:p>
          <a:pPr rtl="0"/>
          <a:r>
            <a:rPr lang="ru-RU" smtClean="0"/>
            <a:t>Употребление фолиевой кислоты, </a:t>
          </a:r>
          <a:endParaRPr lang="ru-RU"/>
        </a:p>
      </dgm:t>
    </dgm:pt>
    <dgm:pt modelId="{789DAD9F-6E48-4578-9EF5-CC76AD7A6DF2}" type="parTrans" cxnId="{616BB21F-2A16-4166-9D78-C82FBB0DD962}">
      <dgm:prSet/>
      <dgm:spPr/>
      <dgm:t>
        <a:bodyPr/>
        <a:lstStyle/>
        <a:p>
          <a:endParaRPr lang="ru-RU"/>
        </a:p>
      </dgm:t>
    </dgm:pt>
    <dgm:pt modelId="{D8147C5C-43BD-476C-8D23-CF0E61308742}" type="sibTrans" cxnId="{616BB21F-2A16-4166-9D78-C82FBB0DD962}">
      <dgm:prSet/>
      <dgm:spPr/>
      <dgm:t>
        <a:bodyPr/>
        <a:lstStyle/>
        <a:p>
          <a:endParaRPr lang="ru-RU"/>
        </a:p>
      </dgm:t>
    </dgm:pt>
    <dgm:pt modelId="{31D46EA6-7971-4CC1-9A1A-C23E324BDA9B}">
      <dgm:prSet/>
      <dgm:spPr/>
      <dgm:t>
        <a:bodyPr/>
        <a:lstStyle/>
        <a:p>
          <a:pPr rtl="0"/>
          <a:r>
            <a:rPr lang="ru-RU" dirty="0" smtClean="0"/>
            <a:t>Антиоксидантов,</a:t>
          </a:r>
          <a:endParaRPr lang="ru-RU" dirty="0"/>
        </a:p>
      </dgm:t>
    </dgm:pt>
    <dgm:pt modelId="{D5EED059-0C61-4D2A-BD27-47BB5E01534B}" type="parTrans" cxnId="{8AD5277F-B34D-4C6C-8FDC-AF4C16BDAD6B}">
      <dgm:prSet/>
      <dgm:spPr/>
      <dgm:t>
        <a:bodyPr/>
        <a:lstStyle/>
        <a:p>
          <a:endParaRPr lang="ru-RU"/>
        </a:p>
      </dgm:t>
    </dgm:pt>
    <dgm:pt modelId="{6EAB4A64-FFD5-4BCB-AADC-313B28818D60}" type="sibTrans" cxnId="{8AD5277F-B34D-4C6C-8FDC-AF4C16BDAD6B}">
      <dgm:prSet/>
      <dgm:spPr/>
      <dgm:t>
        <a:bodyPr/>
        <a:lstStyle/>
        <a:p>
          <a:endParaRPr lang="ru-RU"/>
        </a:p>
      </dgm:t>
    </dgm:pt>
    <dgm:pt modelId="{CE083734-F70A-44E9-899D-820CA814B5CB}">
      <dgm:prSet/>
      <dgm:spPr/>
      <dgm:t>
        <a:bodyPr/>
        <a:lstStyle/>
        <a:p>
          <a:pPr rtl="0"/>
          <a:r>
            <a:rPr lang="ru-RU" dirty="0" smtClean="0"/>
            <a:t>Полиненасыщенных жирных кислот</a:t>
          </a:r>
          <a:endParaRPr lang="ru-RU" dirty="0"/>
        </a:p>
      </dgm:t>
    </dgm:pt>
    <dgm:pt modelId="{35C20563-41D4-4191-BF7D-E595D6EC0738}" type="parTrans" cxnId="{7ACDA664-38AD-4086-BCE9-C0FA64B75FCF}">
      <dgm:prSet/>
      <dgm:spPr/>
      <dgm:t>
        <a:bodyPr/>
        <a:lstStyle/>
        <a:p>
          <a:endParaRPr lang="ru-RU"/>
        </a:p>
      </dgm:t>
    </dgm:pt>
    <dgm:pt modelId="{C6D4C0EE-6566-4BBF-BC51-974CA1F79982}" type="sibTrans" cxnId="{7ACDA664-38AD-4086-BCE9-C0FA64B75FCF}">
      <dgm:prSet/>
      <dgm:spPr/>
      <dgm:t>
        <a:bodyPr/>
        <a:lstStyle/>
        <a:p>
          <a:endParaRPr lang="ru-RU"/>
        </a:p>
      </dgm:t>
    </dgm:pt>
    <dgm:pt modelId="{70A5EA1B-29A1-4276-9C6E-57426A1227E4}">
      <dgm:prSet/>
      <dgm:spPr/>
      <dgm:t>
        <a:bodyPr/>
        <a:lstStyle/>
        <a:p>
          <a:pPr rtl="0"/>
          <a:r>
            <a:rPr lang="ru-RU" smtClean="0"/>
            <a:t>Растительных волокон (25-40г).</a:t>
          </a:r>
          <a:endParaRPr lang="ru-RU"/>
        </a:p>
      </dgm:t>
    </dgm:pt>
    <dgm:pt modelId="{13613F86-ADCA-4C38-82D5-BF28051AF7D7}" type="parTrans" cxnId="{B8FF8EA7-730B-4639-90EA-75BA508A4EEB}">
      <dgm:prSet/>
      <dgm:spPr/>
      <dgm:t>
        <a:bodyPr/>
        <a:lstStyle/>
        <a:p>
          <a:endParaRPr lang="ru-RU"/>
        </a:p>
      </dgm:t>
    </dgm:pt>
    <dgm:pt modelId="{E9CF9CD5-519D-4B80-821B-D9524FC3530B}" type="sibTrans" cxnId="{B8FF8EA7-730B-4639-90EA-75BA508A4EEB}">
      <dgm:prSet/>
      <dgm:spPr/>
      <dgm:t>
        <a:bodyPr/>
        <a:lstStyle/>
        <a:p>
          <a:endParaRPr lang="ru-RU"/>
        </a:p>
      </dgm:t>
    </dgm:pt>
    <dgm:pt modelId="{43446BB8-7DED-4454-80E2-18782E94D078}" type="pres">
      <dgm:prSet presAssocID="{30E5CBF6-99EA-4151-981A-FBD6C320152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CF5BE70-19D4-48CD-8D38-1CBF1DF12F30}" type="pres">
      <dgm:prSet presAssocID="{3781EB43-6CCB-4D85-9554-B145D772F44C}" presName="horFlow" presStyleCnt="0"/>
      <dgm:spPr/>
    </dgm:pt>
    <dgm:pt modelId="{162997F7-5B6A-4B70-8AE4-5CEAFBD19F26}" type="pres">
      <dgm:prSet presAssocID="{3781EB43-6CCB-4D85-9554-B145D772F44C}" presName="bigChev" presStyleLbl="node1" presStyleIdx="0" presStyleCnt="5" custScaleX="331423"/>
      <dgm:spPr/>
      <dgm:t>
        <a:bodyPr/>
        <a:lstStyle/>
        <a:p>
          <a:endParaRPr lang="ru-RU"/>
        </a:p>
      </dgm:t>
    </dgm:pt>
    <dgm:pt modelId="{79FF7B18-8126-41F3-BA35-84C19EC533CD}" type="pres">
      <dgm:prSet presAssocID="{3781EB43-6CCB-4D85-9554-B145D772F44C}" presName="vSp" presStyleCnt="0"/>
      <dgm:spPr/>
    </dgm:pt>
    <dgm:pt modelId="{B151014F-E7B1-4588-8C70-92CC08B48332}" type="pres">
      <dgm:prSet presAssocID="{A6C4247A-EA69-4414-BF90-A6A0A2E1669E}" presName="horFlow" presStyleCnt="0"/>
      <dgm:spPr/>
    </dgm:pt>
    <dgm:pt modelId="{FC927DF0-344F-4049-B73C-2027D2468E18}" type="pres">
      <dgm:prSet presAssocID="{A6C4247A-EA69-4414-BF90-A6A0A2E1669E}" presName="bigChev" presStyleLbl="node1" presStyleIdx="1" presStyleCnt="5" custScaleX="331423"/>
      <dgm:spPr/>
      <dgm:t>
        <a:bodyPr/>
        <a:lstStyle/>
        <a:p>
          <a:endParaRPr lang="ru-RU"/>
        </a:p>
      </dgm:t>
    </dgm:pt>
    <dgm:pt modelId="{11BC63DC-2FBB-4262-B317-FABBB6777860}" type="pres">
      <dgm:prSet presAssocID="{A6C4247A-EA69-4414-BF90-A6A0A2E1669E}" presName="vSp" presStyleCnt="0"/>
      <dgm:spPr/>
    </dgm:pt>
    <dgm:pt modelId="{280DBC16-A9D0-4864-9A05-D3C7FFAF3EA3}" type="pres">
      <dgm:prSet presAssocID="{31D46EA6-7971-4CC1-9A1A-C23E324BDA9B}" presName="horFlow" presStyleCnt="0"/>
      <dgm:spPr/>
    </dgm:pt>
    <dgm:pt modelId="{1056DFCE-FF45-491B-BA65-50A4BE522C34}" type="pres">
      <dgm:prSet presAssocID="{31D46EA6-7971-4CC1-9A1A-C23E324BDA9B}" presName="bigChev" presStyleLbl="node1" presStyleIdx="2" presStyleCnt="5" custScaleX="329194"/>
      <dgm:spPr/>
      <dgm:t>
        <a:bodyPr/>
        <a:lstStyle/>
        <a:p>
          <a:endParaRPr lang="ru-RU"/>
        </a:p>
      </dgm:t>
    </dgm:pt>
    <dgm:pt modelId="{99F6E618-72DB-43DF-A378-16C3C2D68534}" type="pres">
      <dgm:prSet presAssocID="{31D46EA6-7971-4CC1-9A1A-C23E324BDA9B}" presName="vSp" presStyleCnt="0"/>
      <dgm:spPr/>
    </dgm:pt>
    <dgm:pt modelId="{79319263-1A6D-4847-B421-378D8FE51D5F}" type="pres">
      <dgm:prSet presAssocID="{CE083734-F70A-44E9-899D-820CA814B5CB}" presName="horFlow" presStyleCnt="0"/>
      <dgm:spPr/>
    </dgm:pt>
    <dgm:pt modelId="{C122E4D3-96AA-4445-BE3D-71BD3033BDDD}" type="pres">
      <dgm:prSet presAssocID="{CE083734-F70A-44E9-899D-820CA814B5CB}" presName="bigChev" presStyleLbl="node1" presStyleIdx="3" presStyleCnt="5" custScaleX="329193"/>
      <dgm:spPr/>
      <dgm:t>
        <a:bodyPr/>
        <a:lstStyle/>
        <a:p>
          <a:endParaRPr lang="ru-RU"/>
        </a:p>
      </dgm:t>
    </dgm:pt>
    <dgm:pt modelId="{7C551CDE-3C88-49D2-8EED-5610552F361D}" type="pres">
      <dgm:prSet presAssocID="{CE083734-F70A-44E9-899D-820CA814B5CB}" presName="vSp" presStyleCnt="0"/>
      <dgm:spPr/>
    </dgm:pt>
    <dgm:pt modelId="{F71E5644-9CFF-4B7D-A38C-EEC4543D204C}" type="pres">
      <dgm:prSet presAssocID="{70A5EA1B-29A1-4276-9C6E-57426A1227E4}" presName="horFlow" presStyleCnt="0"/>
      <dgm:spPr/>
    </dgm:pt>
    <dgm:pt modelId="{BBDD38EF-0596-4124-B7B0-175767511FFC}" type="pres">
      <dgm:prSet presAssocID="{70A5EA1B-29A1-4276-9C6E-57426A1227E4}" presName="bigChev" presStyleLbl="node1" presStyleIdx="4" presStyleCnt="5" custScaleX="329194"/>
      <dgm:spPr/>
      <dgm:t>
        <a:bodyPr/>
        <a:lstStyle/>
        <a:p>
          <a:endParaRPr lang="ru-RU"/>
        </a:p>
      </dgm:t>
    </dgm:pt>
  </dgm:ptLst>
  <dgm:cxnLst>
    <dgm:cxn modelId="{910B3492-F2DA-42DB-A4C9-6CAE1B4A097E}" type="presOf" srcId="{A6C4247A-EA69-4414-BF90-A6A0A2E1669E}" destId="{FC927DF0-344F-4049-B73C-2027D2468E18}" srcOrd="0" destOrd="0" presId="urn:microsoft.com/office/officeart/2005/8/layout/lProcess3"/>
    <dgm:cxn modelId="{48DAC91B-47D1-41FA-91CC-5BE46A6E91E0}" type="presOf" srcId="{3781EB43-6CCB-4D85-9554-B145D772F44C}" destId="{162997F7-5B6A-4B70-8AE4-5CEAFBD19F26}" srcOrd="0" destOrd="0" presId="urn:microsoft.com/office/officeart/2005/8/layout/lProcess3"/>
    <dgm:cxn modelId="{D5219B2D-CB45-44F4-9BC5-2E4E6DF0D0BF}" type="presOf" srcId="{30E5CBF6-99EA-4151-981A-FBD6C320152C}" destId="{43446BB8-7DED-4454-80E2-18782E94D078}" srcOrd="0" destOrd="0" presId="urn:microsoft.com/office/officeart/2005/8/layout/lProcess3"/>
    <dgm:cxn modelId="{8AD5277F-B34D-4C6C-8FDC-AF4C16BDAD6B}" srcId="{30E5CBF6-99EA-4151-981A-FBD6C320152C}" destId="{31D46EA6-7971-4CC1-9A1A-C23E324BDA9B}" srcOrd="2" destOrd="0" parTransId="{D5EED059-0C61-4D2A-BD27-47BB5E01534B}" sibTransId="{6EAB4A64-FFD5-4BCB-AADC-313B28818D60}"/>
    <dgm:cxn modelId="{970C7AD6-1A4B-4906-BFA5-D3A9E3A73331}" type="presOf" srcId="{70A5EA1B-29A1-4276-9C6E-57426A1227E4}" destId="{BBDD38EF-0596-4124-B7B0-175767511FFC}" srcOrd="0" destOrd="0" presId="urn:microsoft.com/office/officeart/2005/8/layout/lProcess3"/>
    <dgm:cxn modelId="{616BB21F-2A16-4166-9D78-C82FBB0DD962}" srcId="{30E5CBF6-99EA-4151-981A-FBD6C320152C}" destId="{A6C4247A-EA69-4414-BF90-A6A0A2E1669E}" srcOrd="1" destOrd="0" parTransId="{789DAD9F-6E48-4578-9EF5-CC76AD7A6DF2}" sibTransId="{D8147C5C-43BD-476C-8D23-CF0E61308742}"/>
    <dgm:cxn modelId="{BC3A7948-D261-4364-8A7C-78CD9ADBCBD4}" srcId="{30E5CBF6-99EA-4151-981A-FBD6C320152C}" destId="{3781EB43-6CCB-4D85-9554-B145D772F44C}" srcOrd="0" destOrd="0" parTransId="{90241023-0E15-4852-B454-94D15D9DE0BE}" sibTransId="{66847BD1-1494-4799-9940-D67592920E04}"/>
    <dgm:cxn modelId="{600BCE7D-D2BA-4E1D-BEDB-C8DF0AF0B46E}" type="presOf" srcId="{31D46EA6-7971-4CC1-9A1A-C23E324BDA9B}" destId="{1056DFCE-FF45-491B-BA65-50A4BE522C34}" srcOrd="0" destOrd="0" presId="urn:microsoft.com/office/officeart/2005/8/layout/lProcess3"/>
    <dgm:cxn modelId="{E105D7B2-CEFA-486E-BC92-256DAF4751AC}" type="presOf" srcId="{CE083734-F70A-44E9-899D-820CA814B5CB}" destId="{C122E4D3-96AA-4445-BE3D-71BD3033BDDD}" srcOrd="0" destOrd="0" presId="urn:microsoft.com/office/officeart/2005/8/layout/lProcess3"/>
    <dgm:cxn modelId="{B8FF8EA7-730B-4639-90EA-75BA508A4EEB}" srcId="{30E5CBF6-99EA-4151-981A-FBD6C320152C}" destId="{70A5EA1B-29A1-4276-9C6E-57426A1227E4}" srcOrd="4" destOrd="0" parTransId="{13613F86-ADCA-4C38-82D5-BF28051AF7D7}" sibTransId="{E9CF9CD5-519D-4B80-821B-D9524FC3530B}"/>
    <dgm:cxn modelId="{7ACDA664-38AD-4086-BCE9-C0FA64B75FCF}" srcId="{30E5CBF6-99EA-4151-981A-FBD6C320152C}" destId="{CE083734-F70A-44E9-899D-820CA814B5CB}" srcOrd="3" destOrd="0" parTransId="{35C20563-41D4-4191-BF7D-E595D6EC0738}" sibTransId="{C6D4C0EE-6566-4BBF-BC51-974CA1F79982}"/>
    <dgm:cxn modelId="{0D1FD01F-5069-4704-A372-F26EC788FC82}" type="presParOf" srcId="{43446BB8-7DED-4454-80E2-18782E94D078}" destId="{1CF5BE70-19D4-48CD-8D38-1CBF1DF12F30}" srcOrd="0" destOrd="0" presId="urn:microsoft.com/office/officeart/2005/8/layout/lProcess3"/>
    <dgm:cxn modelId="{A01B0CF4-8701-495E-A317-8C123153D741}" type="presParOf" srcId="{1CF5BE70-19D4-48CD-8D38-1CBF1DF12F30}" destId="{162997F7-5B6A-4B70-8AE4-5CEAFBD19F26}" srcOrd="0" destOrd="0" presId="urn:microsoft.com/office/officeart/2005/8/layout/lProcess3"/>
    <dgm:cxn modelId="{5FCA49DE-5CB7-4969-A76A-66C2C4F07463}" type="presParOf" srcId="{43446BB8-7DED-4454-80E2-18782E94D078}" destId="{79FF7B18-8126-41F3-BA35-84C19EC533CD}" srcOrd="1" destOrd="0" presId="urn:microsoft.com/office/officeart/2005/8/layout/lProcess3"/>
    <dgm:cxn modelId="{A3A091F1-DAA0-4704-9907-9B0213D8200D}" type="presParOf" srcId="{43446BB8-7DED-4454-80E2-18782E94D078}" destId="{B151014F-E7B1-4588-8C70-92CC08B48332}" srcOrd="2" destOrd="0" presId="urn:microsoft.com/office/officeart/2005/8/layout/lProcess3"/>
    <dgm:cxn modelId="{75C7E71C-F4C3-43FF-AEFF-F76E483B98DD}" type="presParOf" srcId="{B151014F-E7B1-4588-8C70-92CC08B48332}" destId="{FC927DF0-344F-4049-B73C-2027D2468E18}" srcOrd="0" destOrd="0" presId="urn:microsoft.com/office/officeart/2005/8/layout/lProcess3"/>
    <dgm:cxn modelId="{2F047740-0843-4987-A2C4-10CEB748A9AC}" type="presParOf" srcId="{43446BB8-7DED-4454-80E2-18782E94D078}" destId="{11BC63DC-2FBB-4262-B317-FABBB6777860}" srcOrd="3" destOrd="0" presId="urn:microsoft.com/office/officeart/2005/8/layout/lProcess3"/>
    <dgm:cxn modelId="{0E0376A6-56F8-4C51-A674-187A4CEE48A3}" type="presParOf" srcId="{43446BB8-7DED-4454-80E2-18782E94D078}" destId="{280DBC16-A9D0-4864-9A05-D3C7FFAF3EA3}" srcOrd="4" destOrd="0" presId="urn:microsoft.com/office/officeart/2005/8/layout/lProcess3"/>
    <dgm:cxn modelId="{B2EB36F1-74C0-4A9B-9B34-B319726859AC}" type="presParOf" srcId="{280DBC16-A9D0-4864-9A05-D3C7FFAF3EA3}" destId="{1056DFCE-FF45-491B-BA65-50A4BE522C34}" srcOrd="0" destOrd="0" presId="urn:microsoft.com/office/officeart/2005/8/layout/lProcess3"/>
    <dgm:cxn modelId="{D27F8392-4E2C-4357-B937-AD87D93A985A}" type="presParOf" srcId="{43446BB8-7DED-4454-80E2-18782E94D078}" destId="{99F6E618-72DB-43DF-A378-16C3C2D68534}" srcOrd="5" destOrd="0" presId="urn:microsoft.com/office/officeart/2005/8/layout/lProcess3"/>
    <dgm:cxn modelId="{0920CF57-63C4-45B5-A0DA-17B19B39A233}" type="presParOf" srcId="{43446BB8-7DED-4454-80E2-18782E94D078}" destId="{79319263-1A6D-4847-B421-378D8FE51D5F}" srcOrd="6" destOrd="0" presId="urn:microsoft.com/office/officeart/2005/8/layout/lProcess3"/>
    <dgm:cxn modelId="{8E60B090-18B2-4C0B-83DD-CD752794F271}" type="presParOf" srcId="{79319263-1A6D-4847-B421-378D8FE51D5F}" destId="{C122E4D3-96AA-4445-BE3D-71BD3033BDDD}" srcOrd="0" destOrd="0" presId="urn:microsoft.com/office/officeart/2005/8/layout/lProcess3"/>
    <dgm:cxn modelId="{C9918194-B1BE-43D4-B749-772D0C7E51A6}" type="presParOf" srcId="{43446BB8-7DED-4454-80E2-18782E94D078}" destId="{7C551CDE-3C88-49D2-8EED-5610552F361D}" srcOrd="7" destOrd="0" presId="urn:microsoft.com/office/officeart/2005/8/layout/lProcess3"/>
    <dgm:cxn modelId="{81EA5BE1-4FFF-4664-9F23-0857BB6E7DF4}" type="presParOf" srcId="{43446BB8-7DED-4454-80E2-18782E94D078}" destId="{F71E5644-9CFF-4B7D-A38C-EEC4543D204C}" srcOrd="8" destOrd="0" presId="urn:microsoft.com/office/officeart/2005/8/layout/lProcess3"/>
    <dgm:cxn modelId="{AA8235F7-D666-45DF-B7A4-D8BBA841AF46}" type="presParOf" srcId="{F71E5644-9CFF-4B7D-A38C-EEC4543D204C}" destId="{BBDD38EF-0596-4124-B7B0-175767511FF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2F8B06-C8D0-484D-A8B6-E81CB22CF984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76FB020-DB4F-4C1C-99CF-7E6C292D60B5}">
      <dgm:prSet/>
      <dgm:spPr/>
      <dgm:t>
        <a:bodyPr/>
        <a:lstStyle/>
        <a:p>
          <a:pPr rtl="0"/>
          <a:r>
            <a:rPr lang="ru-RU" dirty="0" smtClean="0"/>
            <a:t>5. Интервалы между приемами пищи не должны превышать 3,5-4 часа.</a:t>
          </a:r>
          <a:endParaRPr lang="ru-RU" dirty="0"/>
        </a:p>
      </dgm:t>
    </dgm:pt>
    <dgm:pt modelId="{33DC389C-7052-48C8-9611-7395F30A7CF1}" type="parTrans" cxnId="{3DBBEFE3-D0D1-403F-A8F1-50A1B73B6106}">
      <dgm:prSet/>
      <dgm:spPr/>
      <dgm:t>
        <a:bodyPr/>
        <a:lstStyle/>
        <a:p>
          <a:endParaRPr lang="ru-RU"/>
        </a:p>
      </dgm:t>
    </dgm:pt>
    <dgm:pt modelId="{71ED9E34-B60D-4C21-A766-0AD1CB3CDE0E}" type="sibTrans" cxnId="{3DBBEFE3-D0D1-403F-A8F1-50A1B73B6106}">
      <dgm:prSet/>
      <dgm:spPr/>
      <dgm:t>
        <a:bodyPr/>
        <a:lstStyle/>
        <a:p>
          <a:endParaRPr lang="ru-RU"/>
        </a:p>
      </dgm:t>
    </dgm:pt>
    <dgm:pt modelId="{9A59DC94-3E53-4B0A-A8BC-58C41F98ABFE}" type="pres">
      <dgm:prSet presAssocID="{582F8B06-C8D0-484D-A8B6-E81CB22CF9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CC2A47-8016-46F6-829E-2E06AA92E7D0}" type="pres">
      <dgm:prSet presAssocID="{C76FB020-DB4F-4C1C-99CF-7E6C292D60B5}" presName="parentText" presStyleLbl="node1" presStyleIdx="0" presStyleCnt="1" custLinFactNeighborY="-65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BBEFE3-D0D1-403F-A8F1-50A1B73B6106}" srcId="{582F8B06-C8D0-484D-A8B6-E81CB22CF984}" destId="{C76FB020-DB4F-4C1C-99CF-7E6C292D60B5}" srcOrd="0" destOrd="0" parTransId="{33DC389C-7052-48C8-9611-7395F30A7CF1}" sibTransId="{71ED9E34-B60D-4C21-A766-0AD1CB3CDE0E}"/>
    <dgm:cxn modelId="{95025E2A-12DC-4462-B282-54D3EA704493}" type="presOf" srcId="{C76FB020-DB4F-4C1C-99CF-7E6C292D60B5}" destId="{0DCC2A47-8016-46F6-829E-2E06AA92E7D0}" srcOrd="0" destOrd="0" presId="urn:microsoft.com/office/officeart/2005/8/layout/vList2"/>
    <dgm:cxn modelId="{4DD6FCC2-E562-4CCC-85D4-838FC370CCC5}" type="presOf" srcId="{582F8B06-C8D0-484D-A8B6-E81CB22CF984}" destId="{9A59DC94-3E53-4B0A-A8BC-58C41F98ABFE}" srcOrd="0" destOrd="0" presId="urn:microsoft.com/office/officeart/2005/8/layout/vList2"/>
    <dgm:cxn modelId="{C98A28C3-8057-4EEB-B654-0895C11D2415}" type="presParOf" srcId="{9A59DC94-3E53-4B0A-A8BC-58C41F98ABFE}" destId="{0DCC2A47-8016-46F6-829E-2E06AA92E7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80A6F-BC7F-462E-9B7A-A21A41387CEB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6577-5E63-4459-BB1A-F884AC8C1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7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07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5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26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350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7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13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79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63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1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186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26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81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0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33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86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327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2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5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98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34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31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941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01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97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04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79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206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8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73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64FE-AFC5-4C74-BA19-E8CE815BE4F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53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11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679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118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76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2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14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7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42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8780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3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10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898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117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1616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529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959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94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104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375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410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63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497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507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728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7616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94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42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42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281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004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7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56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140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383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116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337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780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6577-5E63-4459-BB1A-F884AC8C1B94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E429-F68E-4030-BC6E-EFC9F091AAF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1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pic>
        <p:nvPicPr>
          <p:cNvPr id="4" name="Picture 3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2118"/>
            <a:ext cx="9144000" cy="32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83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4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8220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3202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0242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4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03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995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30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219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8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919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valeologija.ru/valeologija-russkij/13/91-obraz-zhizni" TargetMode="External"/><Relationship Id="rId5" Type="http://schemas.openxmlformats.org/officeDocument/2006/relationships/hyperlink" Target="http://valeologija.ru/knigi/posobie-po-omz/487-opredelenie-ponyatiya-zdorove-priznaki-i-pokazateli-individualnogo-zdorovya" TargetMode="External"/><Relationship Id="rId4" Type="http://schemas.openxmlformats.org/officeDocument/2006/relationships/hyperlink" Target="http://valeologija.ru/knigi/valeologiya-uchebnij-komlpeks-gladisheva/valeologiya-nauka-o-zdorov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5%D1%82%D0%B8%D0%BE%D0%BD%D0%B8%D0%BD" TargetMode="External"/><Relationship Id="rId13" Type="http://schemas.openxmlformats.org/officeDocument/2006/relationships/hyperlink" Target="https://ru.wikipedia.org/wiki/%D0%93%D0%B8%D1%81%D1%82%D0%B8%D0%B4%D0%B8%D0%BD" TargetMode="External"/><Relationship Id="rId3" Type="http://schemas.openxmlformats.org/officeDocument/2006/relationships/hyperlink" Target="https://ru.wikipedia.org/wiki/%D0%90%D0%BC%D0%B8%D0%BD%D0%BE%D0%BA%D0%B8%D1%81%D0%BB%D0%BE%D1%82%D1%8B" TargetMode="External"/><Relationship Id="rId7" Type="http://schemas.openxmlformats.org/officeDocument/2006/relationships/hyperlink" Target="https://ru.wikipedia.org/wiki/%D0%9B%D0%B8%D0%B7%D0%B8%D0%BD" TargetMode="External"/><Relationship Id="rId12" Type="http://schemas.openxmlformats.org/officeDocument/2006/relationships/hyperlink" Target="https://ru.wikipedia.org/wiki/%D0%90%D1%80%D0%B3%D0%B8%D0%BD%D0%B8%D0%BD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B%D0%B5%D0%B9%D1%86%D0%B8%D0%BD" TargetMode="External"/><Relationship Id="rId11" Type="http://schemas.openxmlformats.org/officeDocument/2006/relationships/hyperlink" Target="https://ru.wikipedia.org/wiki/%D0%A4%D0%B5%D0%BD%D0%B8%D0%BB%D0%B0%D0%BB%D0%B0%D0%BD%D0%B8%D0%BD" TargetMode="External"/><Relationship Id="rId5" Type="http://schemas.openxmlformats.org/officeDocument/2006/relationships/hyperlink" Target="https://ru.wikipedia.org/wiki/%D0%98%D0%B7%D0%BE%D0%BB%D0%B5%D0%B9%D1%86%D0%B8%D0%BD" TargetMode="External"/><Relationship Id="rId10" Type="http://schemas.openxmlformats.org/officeDocument/2006/relationships/hyperlink" Target="https://ru.wikipedia.org/wiki/%D0%A2%D1%80%D0%B8%D0%BF%D1%82%D0%BE%D1%84%D0%B0%D0%BD" TargetMode="External"/><Relationship Id="rId4" Type="http://schemas.openxmlformats.org/officeDocument/2006/relationships/hyperlink" Target="https://ru.wikipedia.org/wiki/%D0%92%D0%B0%D0%BB%D0%B8%D0%BD" TargetMode="External"/><Relationship Id="rId9" Type="http://schemas.openxmlformats.org/officeDocument/2006/relationships/hyperlink" Target="https://ru.wikipedia.org/wiki/%D0%A2%D1%80%D0%B5%D0%BE%D0%BD%D0%B8%D0%B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24837" r="27629" b="13725"/>
          <a:stretch/>
        </p:blipFill>
        <p:spPr bwMode="auto">
          <a:xfrm>
            <a:off x="107504" y="26814"/>
            <a:ext cx="3828438" cy="220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124744"/>
            <a:ext cx="7681913" cy="2303751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 – основа вашего здоровья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797152"/>
            <a:ext cx="5112568" cy="2060848"/>
          </a:xfrm>
        </p:spPr>
        <p:txBody>
          <a:bodyPr/>
          <a:lstStyle/>
          <a:p>
            <a:pPr algn="ctr"/>
            <a:endParaRPr lang="ru-RU" sz="2800" dirty="0" smtClean="0">
              <a:latin typeface="Book Antiqua" pitchFamily="18" charset="0"/>
            </a:endParaRP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 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.</a:t>
            </a:r>
            <a:endParaRPr lang="ru-RU" sz="2800" dirty="0" smtClean="0">
              <a:latin typeface="Book Antiqua" pitchFamily="18" charset="0"/>
            </a:endParaRPr>
          </a:p>
          <a:p>
            <a:r>
              <a:rPr lang="ru-RU" sz="2800" b="1" dirty="0" smtClean="0">
                <a:latin typeface="Book Antiqua" pitchFamily="18" charset="0"/>
              </a:rPr>
              <a:t> </a:t>
            </a:r>
            <a:endParaRPr lang="ru-RU" sz="2800" dirty="0" smtClean="0">
              <a:latin typeface="Book Antiqua" pitchFamily="18" charset="0"/>
            </a:endParaRPr>
          </a:p>
          <a:p>
            <a:pPr algn="r"/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14689" r="29155" b="27469"/>
          <a:stretch/>
        </p:blipFill>
        <p:spPr bwMode="auto">
          <a:xfrm>
            <a:off x="5652120" y="76465"/>
            <a:ext cx="3325374" cy="22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32404" r="23535" b="38691"/>
          <a:stretch/>
        </p:blipFill>
        <p:spPr bwMode="auto">
          <a:xfrm>
            <a:off x="285792" y="4437112"/>
            <a:ext cx="347186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 bwMode="auto">
          <a:xfrm>
            <a:off x="4788024" y="1628800"/>
            <a:ext cx="3888432" cy="1944216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ЗНАЧЕНИЕ ПРОБЛЕМЫ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рационального питания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041" t="15801" r="34557" b="13734"/>
          <a:stretch>
            <a:fillRect/>
          </a:stretch>
        </p:blipFill>
        <p:spPr bwMode="auto">
          <a:xfrm>
            <a:off x="323528" y="2016060"/>
            <a:ext cx="4009045" cy="436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32040" y="1844824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Беларуси на начало 2014 года 24,3% населения страдало избыточным весом: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городских жителей-22,8%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Среди сельских – 28,6%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современного питания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5"/>
            <a:ext cx="8439472" cy="486902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Избыточная калорийность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Повышенное содержание жиров и сахаров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Низкое содержание пищевых волокон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Большая доля восстановленных и консервированных продуктов, проигрывающих натуральным по содержанию витаминов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Наличие в пищи пищевых добавок,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ароматизаторов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усилителей вкуса, красителей и пр.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Несвоевременные и быстрые приемы пищи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Злоупотребление алкоголем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Переедание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Потребление продуктов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241" t="13342" r="34537" b="10296"/>
          <a:stretch>
            <a:fillRect/>
          </a:stretch>
        </p:blipFill>
        <p:spPr bwMode="auto">
          <a:xfrm>
            <a:off x="0" y="908720"/>
            <a:ext cx="44284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l="27320" t="14721" r="29683" b="35720"/>
          <a:stretch>
            <a:fillRect/>
          </a:stretch>
        </p:blipFill>
        <p:spPr bwMode="auto">
          <a:xfrm>
            <a:off x="4139952" y="1196752"/>
            <a:ext cx="48867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 bwMode="auto">
          <a:xfrm>
            <a:off x="5580112" y="1556792"/>
            <a:ext cx="936104" cy="2736304"/>
          </a:xfrm>
          <a:prstGeom prst="ellipse">
            <a:avLst/>
          </a:prstGeom>
          <a:noFill/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764704"/>
            <a:ext cx="8640960" cy="3379387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Существуют доказательства, что имеется определенная взаимосвязь между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питанием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некоторыми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неинфекционными хроническими заболеваниями:</a:t>
            </a: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83568" y="5949280"/>
            <a:ext cx="6264696" cy="7647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Сахарный диабет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83568" y="2636912"/>
            <a:ext cx="626469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Сердечно-сосудистые заболевания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83568" y="3789040"/>
            <a:ext cx="6264696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Ожирение (метаболический синдром)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83568" y="5013176"/>
            <a:ext cx="6264696" cy="7920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Онкологические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21475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6423248" cy="50395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Подагра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Желчекаменная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болезнь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924944"/>
            <a:ext cx="640871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Холецистит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717032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Панкреатит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4509120"/>
            <a:ext cx="640871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Нефролитизиаз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772793"/>
          </a:xfrm>
        </p:spPr>
        <p:txBody>
          <a:bodyPr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факторы определяющие </a:t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здоровое </a:t>
            </a:r>
            <a:r>
              <a:rPr lang="ru-RU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питание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/>
          </a:p>
        </p:txBody>
      </p:sp>
      <p:grpSp>
        <p:nvGrpSpPr>
          <p:cNvPr id="4" name="Group 2"/>
          <p:cNvGrpSpPr>
            <a:grpSpLocks noGrp="1"/>
          </p:cNvGrpSpPr>
          <p:nvPr/>
        </p:nvGrpSpPr>
        <p:grpSpPr bwMode="auto">
          <a:xfrm>
            <a:off x="381000" y="1412875"/>
            <a:ext cx="8382000" cy="5184775"/>
            <a:chOff x="240" y="384"/>
            <a:chExt cx="5666" cy="273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2064" y="960"/>
              <a:ext cx="1728" cy="144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189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488" y="1440"/>
              <a:ext cx="1728" cy="168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2736" y="1440"/>
              <a:ext cx="1776" cy="1584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ru-RU" sz="2400">
                <a:solidFill>
                  <a:srgbClr val="D60093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440" y="432"/>
              <a:ext cx="1680" cy="14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784" y="384"/>
              <a:ext cx="1680" cy="163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112" y="1488"/>
              <a:ext cx="1788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latin typeface="Times New Roman" pitchFamily="18" charset="0"/>
                </a:rPr>
                <a:t>Здоровое питание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40" y="2304"/>
              <a:ext cx="2112" cy="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2400" b="1">
                  <a:solidFill>
                    <a:srgbClr val="FFFF00"/>
                  </a:solidFill>
                  <a:latin typeface="Times New Roman" pitchFamily="18" charset="0"/>
                </a:rPr>
                <a:t>Физическое состояния индивидуума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388" y="2304"/>
              <a:ext cx="2518" cy="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Отсутствие заведомо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вредных и токсичных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>
                  <a:latin typeface="Times New Roman" pitchFamily="18" charset="0"/>
                </a:rPr>
                <a:t>компонентов (вода и пища)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84" y="528"/>
              <a:ext cx="2008" cy="8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Макронутриенты</a:t>
              </a:r>
              <a:endParaRPr lang="ru-RU" sz="24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Микронутриенты</a:t>
              </a:r>
              <a:endParaRPr lang="ru-RU" sz="24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 err="1">
                  <a:solidFill>
                    <a:srgbClr val="FFFF00"/>
                  </a:solidFill>
                  <a:latin typeface="Times New Roman" pitchFamily="18" charset="0"/>
                </a:rPr>
                <a:t>Нутритивный</a:t>
              </a: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 порог</a:t>
              </a:r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648" y="672"/>
              <a:ext cx="2053" cy="4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Правильный выбор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2400" b="1" dirty="0">
                  <a:solidFill>
                    <a:srgbClr val="FFFF00"/>
                  </a:solidFill>
                  <a:latin typeface="Times New Roman" pitchFamily="18" charset="0"/>
                </a:rPr>
                <a:t>пищевых веществ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228600" y="6033246"/>
            <a:ext cx="1066800" cy="215154"/>
          </a:xfrm>
          <a:prstGeom prst="rect">
            <a:avLst/>
          </a:prstGeom>
        </p:spPr>
        <p:txBody>
          <a:bodyPr/>
          <a:lstStyle/>
          <a:p>
            <a:fld id="{24FD3356-F972-4460-8CC4-4DB00C2A6D77}" type="slidenum">
              <a:rPr lang="ru-RU"/>
              <a:pPr/>
              <a:t>16</a:t>
            </a:fld>
            <a:endParaRPr lang="ru-RU"/>
          </a:p>
        </p:txBody>
      </p:sp>
      <p:sp>
        <p:nvSpPr>
          <p:cNvPr id="565250" name="AutoShape 2"/>
          <p:cNvSpPr>
            <a:spLocks noChangeArrowheads="1"/>
          </p:cNvSpPr>
          <p:nvPr/>
        </p:nvSpPr>
        <p:spPr bwMode="auto">
          <a:xfrm>
            <a:off x="228600" y="990600"/>
            <a:ext cx="8915400" cy="5867400"/>
          </a:xfrm>
          <a:custGeom>
            <a:avLst/>
            <a:gdLst>
              <a:gd name="G0" fmla="+- 1592 0 0"/>
              <a:gd name="G1" fmla="+- 21600 0 1592"/>
              <a:gd name="G2" fmla="+- 21600 0 159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92" y="10800"/>
                </a:moveTo>
                <a:cubicBezTo>
                  <a:pt x="1592" y="15885"/>
                  <a:pt x="5715" y="20008"/>
                  <a:pt x="10800" y="20008"/>
                </a:cubicBezTo>
                <a:cubicBezTo>
                  <a:pt x="15885" y="20008"/>
                  <a:pt x="20008" y="15885"/>
                  <a:pt x="20008" y="10800"/>
                </a:cubicBezTo>
                <a:cubicBezTo>
                  <a:pt x="20008" y="5715"/>
                  <a:pt x="15885" y="1592"/>
                  <a:pt x="10800" y="1592"/>
                </a:cubicBezTo>
                <a:cubicBezTo>
                  <a:pt x="5715" y="1592"/>
                  <a:pt x="1592" y="5715"/>
                  <a:pt x="1592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76400" y="2133600"/>
            <a:ext cx="5867400" cy="3059113"/>
            <a:chOff x="240" y="384"/>
            <a:chExt cx="5611" cy="2750"/>
          </a:xfrm>
        </p:grpSpPr>
        <p:sp>
          <p:nvSpPr>
            <p:cNvPr id="565252" name="Oval 4"/>
            <p:cNvSpPr>
              <a:spLocks noChangeArrowheads="1"/>
            </p:cNvSpPr>
            <p:nvPr/>
          </p:nvSpPr>
          <p:spPr bwMode="auto">
            <a:xfrm>
              <a:off x="2064" y="960"/>
              <a:ext cx="1728" cy="144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189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3" name="Oval 5"/>
            <p:cNvSpPr>
              <a:spLocks noChangeArrowheads="1"/>
            </p:cNvSpPr>
            <p:nvPr/>
          </p:nvSpPr>
          <p:spPr bwMode="auto">
            <a:xfrm>
              <a:off x="1488" y="1440"/>
              <a:ext cx="1728" cy="168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4" name="Oval 6"/>
            <p:cNvSpPr>
              <a:spLocks noChangeArrowheads="1"/>
            </p:cNvSpPr>
            <p:nvPr/>
          </p:nvSpPr>
          <p:spPr bwMode="auto">
            <a:xfrm>
              <a:off x="2736" y="1440"/>
              <a:ext cx="1776" cy="1584"/>
            </a:xfrm>
            <a:prstGeom prst="ellipse">
              <a:avLst/>
            </a:prstGeom>
            <a:noFill/>
            <a:ln w="57150">
              <a:solidFill>
                <a:srgbClr val="D6009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ru-RU" sz="1600">
                <a:solidFill>
                  <a:srgbClr val="D60093"/>
                </a:solidFill>
                <a:latin typeface="Times New Roman" pitchFamily="18" charset="0"/>
              </a:endParaRPr>
            </a:p>
          </p:txBody>
        </p:sp>
        <p:sp>
          <p:nvSpPr>
            <p:cNvPr id="565255" name="Oval 7"/>
            <p:cNvSpPr>
              <a:spLocks noChangeArrowheads="1"/>
            </p:cNvSpPr>
            <p:nvPr/>
          </p:nvSpPr>
          <p:spPr bwMode="auto">
            <a:xfrm>
              <a:off x="1440" y="432"/>
              <a:ext cx="1680" cy="14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6" name="Oval 8"/>
            <p:cNvSpPr>
              <a:spLocks noChangeArrowheads="1"/>
            </p:cNvSpPr>
            <p:nvPr/>
          </p:nvSpPr>
          <p:spPr bwMode="auto">
            <a:xfrm>
              <a:off x="2784" y="384"/>
              <a:ext cx="1680" cy="163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5257" name="Text Box 9"/>
            <p:cNvSpPr txBox="1">
              <a:spLocks noChangeArrowheads="1"/>
            </p:cNvSpPr>
            <p:nvPr/>
          </p:nvSpPr>
          <p:spPr bwMode="auto">
            <a:xfrm>
              <a:off x="2112" y="1576"/>
              <a:ext cx="1746" cy="3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 b="1">
                  <a:latin typeface="Times New Roman" pitchFamily="18" charset="0"/>
                </a:rPr>
                <a:t>Здоровое питание</a:t>
              </a:r>
              <a:endParaRPr lang="ru-RU" sz="1600">
                <a:latin typeface="Times New Roman" pitchFamily="18" charset="0"/>
              </a:endParaRPr>
            </a:p>
          </p:txBody>
        </p:sp>
        <p:sp>
          <p:nvSpPr>
            <p:cNvPr id="565258" name="Text Box 10"/>
            <p:cNvSpPr txBox="1">
              <a:spLocks noChangeArrowheads="1"/>
            </p:cNvSpPr>
            <p:nvPr/>
          </p:nvSpPr>
          <p:spPr bwMode="auto">
            <a:xfrm>
              <a:off x="240" y="2305"/>
              <a:ext cx="2112" cy="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Физическое состояния индивидуума</a:t>
              </a:r>
            </a:p>
          </p:txBody>
        </p:sp>
        <p:sp>
          <p:nvSpPr>
            <p:cNvPr id="565259" name="Text Box 11"/>
            <p:cNvSpPr txBox="1">
              <a:spLocks noChangeArrowheads="1"/>
            </p:cNvSpPr>
            <p:nvPr/>
          </p:nvSpPr>
          <p:spPr bwMode="auto">
            <a:xfrm>
              <a:off x="3388" y="2392"/>
              <a:ext cx="2463" cy="7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Отсутствие заведомо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вредных и токсичных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компонентов (вода и пища)</a:t>
              </a:r>
            </a:p>
          </p:txBody>
        </p:sp>
        <p:sp>
          <p:nvSpPr>
            <p:cNvPr id="565260" name="Text Box 12"/>
            <p:cNvSpPr txBox="1">
              <a:spLocks noChangeArrowheads="1"/>
            </p:cNvSpPr>
            <p:nvPr/>
          </p:nvSpPr>
          <p:spPr bwMode="auto">
            <a:xfrm>
              <a:off x="383" y="615"/>
              <a:ext cx="1846" cy="7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Макронутриенты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Микронутриенты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Нутритивный порог</a:t>
              </a:r>
            </a:p>
          </p:txBody>
        </p:sp>
        <p:sp>
          <p:nvSpPr>
            <p:cNvPr id="565261" name="Text Box 13"/>
            <p:cNvSpPr txBox="1">
              <a:spLocks noChangeArrowheads="1"/>
            </p:cNvSpPr>
            <p:nvPr/>
          </p:nvSpPr>
          <p:spPr bwMode="auto">
            <a:xfrm>
              <a:off x="3648" y="761"/>
              <a:ext cx="1784" cy="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Правильный выбор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sz="1600">
                  <a:latin typeface="Times New Roman" pitchFamily="18" charset="0"/>
                </a:rPr>
                <a:t>пищевых веществ</a:t>
              </a:r>
            </a:p>
          </p:txBody>
        </p:sp>
      </p:grpSp>
      <p:sp>
        <p:nvSpPr>
          <p:cNvPr id="565262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2800" dirty="0">
                <a:latin typeface="Times New Roman" pitchFamily="18" charset="0"/>
              </a:rPr>
              <a:t>Какие специалисты могут качественно и полноценно решать проблемы здорового питания?</a:t>
            </a:r>
          </a:p>
        </p:txBody>
      </p:sp>
      <p:sp>
        <p:nvSpPr>
          <p:cNvPr id="565263" name="Text Box 15"/>
          <p:cNvSpPr txBox="1">
            <a:spLocks noChangeArrowheads="1"/>
          </p:cNvSpPr>
          <p:nvPr/>
        </p:nvSpPr>
        <p:spPr bwMode="auto">
          <a:xfrm>
            <a:off x="5818188" y="6099175"/>
            <a:ext cx="3535362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Санитарно - гигиенического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профиля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4" name="Text Box 16"/>
          <p:cNvSpPr txBox="1">
            <a:spLocks noChangeArrowheads="1"/>
          </p:cNvSpPr>
          <p:nvPr/>
        </p:nvSpPr>
        <p:spPr bwMode="auto">
          <a:xfrm>
            <a:off x="6985000" y="990600"/>
            <a:ext cx="2300288" cy="758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Пищевой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промышленности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5" name="Text Box 17"/>
          <p:cNvSpPr txBox="1">
            <a:spLocks noChangeArrowheads="1"/>
          </p:cNvSpPr>
          <p:nvPr/>
        </p:nvSpPr>
        <p:spPr bwMode="auto">
          <a:xfrm>
            <a:off x="0" y="6118225"/>
            <a:ext cx="3502025" cy="739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Врачи интернисты,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специалисты, нутрициологи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565266" name="Text Box 18"/>
          <p:cNvSpPr txBox="1">
            <a:spLocks noChangeArrowheads="1"/>
          </p:cNvSpPr>
          <p:nvPr/>
        </p:nvSpPr>
        <p:spPr bwMode="auto">
          <a:xfrm>
            <a:off x="0" y="914400"/>
            <a:ext cx="2438400" cy="1044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latin typeface="Times New Roman" pitchFamily="18" charset="0"/>
              </a:rPr>
              <a:t>Гастроэнтерологи,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 err="1">
                <a:latin typeface="Times New Roman" pitchFamily="18" charset="0"/>
              </a:rPr>
              <a:t>нутрициологи</a:t>
            </a:r>
            <a:r>
              <a:rPr lang="ru-RU" sz="2000" b="1" dirty="0">
                <a:latin typeface="Times New Roman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latin typeface="Times New Roman" pitchFamily="18" charset="0"/>
              </a:rPr>
              <a:t>биохимики, и т.д.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565267" name="AutoShape 19"/>
          <p:cNvSpPr>
            <a:spLocks noChangeArrowheads="1"/>
          </p:cNvSpPr>
          <p:nvPr/>
        </p:nvSpPr>
        <p:spPr bwMode="auto">
          <a:xfrm rot="-5475074">
            <a:off x="1943100" y="5448300"/>
            <a:ext cx="16764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68" name="AutoShape 20"/>
          <p:cNvSpPr>
            <a:spLocks noChangeArrowheads="1"/>
          </p:cNvSpPr>
          <p:nvPr/>
        </p:nvSpPr>
        <p:spPr bwMode="auto">
          <a:xfrm rot="-5475074">
            <a:off x="5143500" y="5524500"/>
            <a:ext cx="1219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69" name="AutoShape 21"/>
          <p:cNvSpPr>
            <a:spLocks noChangeArrowheads="1"/>
          </p:cNvSpPr>
          <p:nvPr/>
        </p:nvSpPr>
        <p:spPr bwMode="auto">
          <a:xfrm rot="5257543">
            <a:off x="1676400" y="1600200"/>
            <a:ext cx="12192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5270" name="AutoShape 22"/>
          <p:cNvSpPr>
            <a:spLocks noChangeArrowheads="1"/>
          </p:cNvSpPr>
          <p:nvPr/>
        </p:nvSpPr>
        <p:spPr bwMode="auto">
          <a:xfrm rot="5257543">
            <a:off x="6324600" y="1752600"/>
            <a:ext cx="12192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495794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Нормирование потребностей человека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энергии и питательных веществах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60153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Основными документами, регламентирующими рациональное питание в нашей республике являются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«Нормы физиологических потребностей в пищевых веществах и энергии для различных групп населения СССР»,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разработанные Институтом питания АМН СССР в 1991г.; для детского населения – «Нормы физиологических потребностей в пищевых веществах и энергии для различных групп детского населения Республики Беларусь», разработанные ГУ НИИ санитарии и гигиены в 2002г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Постановление Министра здравоохранения РБ № 180 от 20 ноября 2012г.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655496" cy="6167842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Руководствуясь рекомендациям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нутрициологов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экспертов ВОЗ по питанию, необходимо принимать в расчет, что: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	пищевая энергия, потребляемая за счет белков, должна составлять в зависимости от возраста и интенсивности труда – 11-15% от общей энергетической ценности суточного рациона;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	содержание белков животного происхождения от общего количества белка должно быть 55-60%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	пищевая энергия, потребляемая за счет жиров, должна составлять 26-30%; а содержание растительных жиров – 25-30% (по массе);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	растительные жиры (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линолевая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кислота) должны обеспечивать 4-6% суммарной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5)	за счет сложных углеводов организм должен получать 58-63% пищевой энергии;</a:t>
            </a:r>
          </a:p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6)	простые сахара по величине пищевой энергии не должны превышать 10% от энергетической ценности рациона питания.</a:t>
            </a: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" y="2"/>
          <a:ext cx="9143999" cy="6837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1"/>
                <a:gridCol w="914399"/>
                <a:gridCol w="914399"/>
                <a:gridCol w="914399"/>
                <a:gridCol w="914399"/>
                <a:gridCol w="1828801"/>
                <a:gridCol w="1828801"/>
              </a:tblGrid>
              <a:tr h="8255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Возраст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Энергетичес-кая</a:t>
                      </a: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ценность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Белки(г/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Жиры(г/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Углеводы (г/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75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ккал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кДж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общее количество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 том числе 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живот-ные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1900-2000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8000-8400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66-75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43-49 (65%)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63-71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256-280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7-10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2100-2300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8800-9700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74-87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44-52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70-82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284-322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11-13 лет мальчики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2400-2700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10000-11300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84-102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51-61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80-96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324-378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1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11-13 лет девочки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2300-2500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9600-10500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81-94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49-56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77-89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311-350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14-17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юноши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2800-3000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11700-12600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98-113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59-68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93-107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378-420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82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14-17 лет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девушки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2400-2600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10000-10900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84-98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50-59 (60%)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80-92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336-364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2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4256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3600" dirty="0" smtClean="0"/>
              <a:t>   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Кусок хлеба насущного является, был и остается одной из самых важных проблем жизни, источником страданий, иногда удовлетворения, в руках врача  - могучим средством лечения, в руках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неведующих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причиной заболевания. </a:t>
            </a:r>
          </a:p>
          <a:p>
            <a:pPr algn="r">
              <a:buNone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И. П. Павлов.   </a:t>
            </a:r>
          </a:p>
          <a:p>
            <a:pPr algn="r">
              <a:buNone/>
            </a:pP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77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  <a:endParaRPr lang="ru-RU" sz="40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15112" r="3031" b="11380"/>
          <a:stretch/>
        </p:blipFill>
        <p:spPr bwMode="auto">
          <a:xfrm>
            <a:off x="323528" y="1772816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9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latin typeface="Bookman Old Style" pitchFamily="18" charset="0"/>
              </a:rPr>
              <a:t>Нормы физиологических потребностей в пищевых веществах и энергии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7351" r="2052" b="22015"/>
          <a:stretch/>
        </p:blipFill>
        <p:spPr bwMode="auto">
          <a:xfrm>
            <a:off x="395536" y="1916832"/>
            <a:ext cx="8338783" cy="44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7389440"/>
          </a:xfrm>
          <a:solidFill>
            <a:srgbClr val="FFC00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7787208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83568" y="332656"/>
            <a:ext cx="7632848" cy="652534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  <a:endCxn id="4" idx="4"/>
          </p:cNvCxnSpPr>
          <p:nvPr/>
        </p:nvCxnSpPr>
        <p:spPr>
          <a:xfrm>
            <a:off x="4499992" y="332656"/>
            <a:ext cx="0" cy="6525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475656" y="1700808"/>
            <a:ext cx="6048672" cy="38884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4" idx="3"/>
            <a:endCxn id="4" idx="7"/>
          </p:cNvCxnSpPr>
          <p:nvPr/>
        </p:nvCxnSpPr>
        <p:spPr>
          <a:xfrm flipV="1">
            <a:off x="1801373" y="1288270"/>
            <a:ext cx="5397238" cy="46141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 rot="18501409">
            <a:off x="43379" y="2635288"/>
            <a:ext cx="1743128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rgbClr val="FFC000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FFC000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FFC000">
                      <a:satMod val="200000"/>
                      <a:shade val="1000"/>
                      <a:alpha val="60000"/>
                    </a:srgbClr>
                  </a:outerShdw>
                </a:effectLst>
              </a:rPr>
              <a:t>Овощи- 3-5</a:t>
            </a:r>
            <a:endParaRPr lang="ru-RU" sz="2800" b="1" spc="100" dirty="0">
              <a:ln w="18000">
                <a:solidFill>
                  <a:srgbClr val="FFC000">
                    <a:satMod val="200000"/>
                    <a:tint val="72000"/>
                  </a:srgbClr>
                </a:solidFill>
                <a:prstDash val="solid"/>
              </a:ln>
              <a:solidFill>
                <a:srgbClr val="FFC000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FFC000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508137">
            <a:off x="2432860" y="396705"/>
            <a:ext cx="146556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Сладкое, жирное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18101">
            <a:off x="856459" y="2561291"/>
            <a:ext cx="2518375" cy="24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12257">
            <a:off x="5492603" y="2129141"/>
            <a:ext cx="2613685" cy="286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9" name="Прямоугольник 18"/>
          <p:cNvSpPr/>
          <p:nvPr/>
        </p:nvSpPr>
        <p:spPr>
          <a:xfrm rot="3123047">
            <a:off x="7239778" y="2276960"/>
            <a:ext cx="1561889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Фрукты- 2-4</a:t>
            </a:r>
            <a:endParaRPr lang="ru-RU" sz="2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60417">
            <a:off x="4580920" y="1096448"/>
            <a:ext cx="1499157" cy="16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004048" y="188640"/>
            <a:ext cx="2016224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err="1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Мясо,птица</a:t>
            </a:r>
            <a:r>
              <a:rPr lang="ru-RU" sz="2000" b="1" cap="all" dirty="0" smtClean="0">
                <a:ln w="9000" cmpd="sng">
                  <a:solidFill>
                    <a:srgbClr val="7DCC2E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DCC2E">
                        <a:shade val="20000"/>
                        <a:satMod val="245000"/>
                      </a:srgbClr>
                    </a:gs>
                    <a:gs pos="43000">
                      <a:srgbClr val="7DCC2E">
                        <a:satMod val="255000"/>
                      </a:srgbClr>
                    </a:gs>
                    <a:gs pos="48000">
                      <a:srgbClr val="7DCC2E">
                        <a:shade val="85000"/>
                        <a:satMod val="255000"/>
                      </a:srgbClr>
                    </a:gs>
                    <a:gs pos="100000">
                      <a:srgbClr val="7DCC2E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рыба-2</a:t>
            </a:r>
          </a:p>
          <a:p>
            <a:pPr algn="ctr"/>
            <a:endParaRPr lang="ru-RU" sz="2000" b="1" cap="all" dirty="0">
              <a:ln w="9000" cmpd="sng">
                <a:solidFill>
                  <a:srgbClr val="7DCC2E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7DCC2E">
                      <a:shade val="20000"/>
                      <a:satMod val="245000"/>
                    </a:srgbClr>
                  </a:gs>
                  <a:gs pos="43000">
                    <a:srgbClr val="7DCC2E">
                      <a:satMod val="255000"/>
                    </a:srgbClr>
                  </a:gs>
                  <a:gs pos="48000">
                    <a:srgbClr val="7DCC2E">
                      <a:shade val="85000"/>
                      <a:satMod val="255000"/>
                    </a:srgbClr>
                  </a:gs>
                  <a:gs pos="100000">
                    <a:srgbClr val="7DCC2E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729326"/>
            <a:ext cx="2088232" cy="212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2" name="Прямоугольник 41"/>
          <p:cNvSpPr/>
          <p:nvPr/>
        </p:nvSpPr>
        <p:spPr>
          <a:xfrm>
            <a:off x="1835696" y="6027003"/>
            <a:ext cx="136815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31550" cmpd="sng">
                  <a:gradFill>
                    <a:gsLst>
                      <a:gs pos="70000">
                        <a:srgbClr val="7D3DA1">
                          <a:shade val="50000"/>
                          <a:satMod val="190000"/>
                        </a:srgbClr>
                      </a:gs>
                      <a:gs pos="0">
                        <a:srgbClr val="7D3DA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Молоко,  сыр-3</a:t>
            </a:r>
            <a:endParaRPr lang="ru-RU" sz="2400" b="1" dirty="0">
              <a:ln w="31550" cmpd="sng">
                <a:gradFill>
                  <a:gsLst>
                    <a:gs pos="70000">
                      <a:srgbClr val="7D3DA1">
                        <a:shade val="50000"/>
                        <a:satMod val="190000"/>
                      </a:srgbClr>
                    </a:gs>
                    <a:gs pos="0">
                      <a:srgbClr val="7D3DA1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841776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2" name="Прямоугольник 61"/>
          <p:cNvSpPr/>
          <p:nvPr/>
        </p:nvSpPr>
        <p:spPr>
          <a:xfrm>
            <a:off x="5292080" y="6027003"/>
            <a:ext cx="199442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Хлеб,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Крупы- 6-11</a:t>
            </a:r>
            <a:endParaRPr lang="ru-RU" sz="2400" b="1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01416">
            <a:off x="2576370" y="1280140"/>
            <a:ext cx="1957820" cy="175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032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832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Законы рационального питания: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79515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1.Закон энергетической адекватности питания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Энергетическая ценность рациона питания должна соответствовать энергетическим затратам организма с учётом возраста, пола, состояния здоровья, специфики выполняемой работы ( по нормам физиологических потребностей в пищевых веществах и энергии).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войная волна 6"/>
          <p:cNvSpPr/>
          <p:nvPr/>
        </p:nvSpPr>
        <p:spPr bwMode="auto">
          <a:xfrm>
            <a:off x="204736" y="1340768"/>
            <a:ext cx="8719989" cy="2880320"/>
          </a:xfrm>
          <a:prstGeom prst="double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0189"/>
            <a:ext cx="8223448" cy="82254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2.Закон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нутриентной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 адекватности питания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213187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Нутриенты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nutrientia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-питательный) - органические и неорганические вещества, входящие в состав пищевых продуктов и используемые организмом для обеспечения своей жизнедеятельности (белки, жиры, углеводы, витамины и др.).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суточном рационе должны присутствовать 6 групп продуктов: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Молочные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Мясные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Хлебобулочные, крупяные, макаронные ,кондитерские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Жиры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Овощи и фрукты</a:t>
            </a: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 bwMode="auto">
          <a:xfrm>
            <a:off x="5508104" y="4908361"/>
            <a:ext cx="3096344" cy="1949639"/>
          </a:xfrm>
          <a:prstGeom prst="curvedLef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" y="5694275"/>
            <a:ext cx="1123363" cy="11666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16781" cy="2047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323987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3.Закон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энзиматической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> адекватности питания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dventure" pitchFamily="2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724644"/>
          </a:xfrm>
        </p:spPr>
        <p:txBody>
          <a:bodyPr/>
          <a:lstStyle/>
          <a:p>
            <a:pPr marL="0" indent="0">
              <a:buNone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 греч.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в, внутри и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zýme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закваска),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ферменты.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Химический состав пищи, её усвояемость и перевариваемость должны соответствовать ферментным системам организма. При нарушении закона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энзиматической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адекватности, то есть, если в ЖКТ отсутствуют адекватные химической структуре пищи ферменты, происходит нарушение пищеварения и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всасывания.Необходимо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учитывать индивидуальные особенности каждого конкретного организма.</a:t>
            </a:r>
          </a:p>
          <a:p>
            <a:pPr marL="0" indent="0" algn="just">
              <a:buNone/>
            </a:pPr>
            <a:endParaRPr lang="ru-RU" sz="4800" b="1" dirty="0">
              <a:solidFill>
                <a:schemeClr val="tx2">
                  <a:lumMod val="75000"/>
                </a:schemeClr>
              </a:solidFill>
              <a:latin typeface="Adventure" pitchFamily="2" charset="0"/>
              <a:cs typeface="Times New Roman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 bwMode="auto">
          <a:xfrm>
            <a:off x="611560" y="1412776"/>
            <a:ext cx="5688632" cy="864096"/>
          </a:xfrm>
          <a:prstGeom prst="curvedDownArrow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7499664" cy="224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dirty="0">
                <a:latin typeface="Adventure" pitchFamily="2" charset="0"/>
              </a:rPr>
              <a:t>4.Закон биотической адекватности питания.</a:t>
            </a:r>
            <a:br>
              <a:rPr lang="ru-RU" dirty="0">
                <a:latin typeface="Adventure" pitchFamily="2" charset="0"/>
              </a:rPr>
            </a:br>
            <a:endParaRPr lang="ru-RU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8763000" cy="3157788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Пища должна быть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безвредной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не содержать патогенных микроорганизмов, а также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(пестициды, тяжелые металлы,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нитраты,нитриты,микотоксины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пр.), радионуклидов, в количествах не превышающих допустимых уровней</a:t>
            </a:r>
            <a:r>
              <a:rPr lang="ru-RU" dirty="0" smtClean="0"/>
              <a:t>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Острое или хроническое действие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ксенобиотиков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поступающих с пищей, приводит к пищевым отравлениям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2"/>
            <a:ext cx="410445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48061"/>
          </a:xfrm>
        </p:spPr>
        <p:txBody>
          <a:bodyPr/>
          <a:lstStyle/>
          <a:p>
            <a:r>
              <a:rPr lang="ru-RU" b="1" dirty="0" smtClean="0">
                <a:latin typeface="Adventure" pitchFamily="2" charset="0"/>
              </a:rPr>
              <a:t>5.Закон </a:t>
            </a:r>
            <a:r>
              <a:rPr lang="ru-RU" b="1" dirty="0" err="1" smtClean="0">
                <a:latin typeface="Adventure" pitchFamily="2" charset="0"/>
              </a:rPr>
              <a:t>биоритмологической</a:t>
            </a:r>
            <a:r>
              <a:rPr lang="ru-RU" b="1" dirty="0" smtClean="0">
                <a:latin typeface="Adventure" pitchFamily="2" charset="0"/>
              </a:rPr>
              <a:t> адекватности питания</a:t>
            </a:r>
            <a:endParaRPr lang="ru-RU" b="1" dirty="0">
              <a:latin typeface="Adventur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980728"/>
            <a:ext cx="4623047" cy="6119179"/>
          </a:xfrm>
        </p:spPr>
        <p:txBody>
          <a:bodyPr/>
          <a:lstStyle/>
          <a:p>
            <a:pPr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Необходимо соблюдать рациональный режим питания в соответствии с биологическими и социальными ритмами. Данный закон подразумевает построение питания с учетом циклической деятельности пищеварительного тракта, а также влияния ритмов деятельности других органов и систем на процессы пищеварения.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9644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915400" cy="2057400"/>
          </a:xfrm>
        </p:spPr>
        <p:txBody>
          <a:bodyPr/>
          <a:lstStyle/>
          <a:p>
            <a:pPr algn="ctr"/>
            <a:r>
              <a:rPr lang="ru-RU" dirty="0"/>
              <a:t>Основой здорового питания является баланс макро и </a:t>
            </a:r>
            <a:r>
              <a:rPr lang="ru-RU" dirty="0" err="1"/>
              <a:t>микронутриентов</a:t>
            </a:r>
            <a:endParaRPr lang="ru-RU" dirty="0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505200"/>
            <a:ext cx="8534400" cy="1752600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макро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микронутриетны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Зачем нужны макро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микронутриенты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нутритивный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порог?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mopoznanie.ru/avatars/objects/2-342_1_6.jpg?bebb7e9a807194f83739475aad32ad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0" y="3356992"/>
            <a:ext cx="5400600" cy="325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3184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352928" cy="2376165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Валеология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- это современная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наука о здоровье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изучающая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здоровый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образ жизни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и адекватное реагирование человеческого организма на постоянно меняющиеся жизненные реалии.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B5340229-76C9-42AA-8059-174D2AA38ACD}" type="slidenum">
              <a:rPr lang="ru-RU"/>
              <a:pPr/>
              <a:t>30</a:t>
            </a:fld>
            <a:endParaRPr lang="ru-RU"/>
          </a:p>
        </p:txBody>
      </p:sp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188913"/>
            <a:ext cx="7092950" cy="762000"/>
          </a:xfrm>
        </p:spPr>
        <p:txBody>
          <a:bodyPr/>
          <a:lstStyle/>
          <a:p>
            <a:pPr algn="ctr"/>
            <a:r>
              <a:rPr lang="ru-RU" sz="4000" b="1" i="0"/>
              <a:t>Что такое нутриент?  </a:t>
            </a:r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2326791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ru-RU" sz="2800" b="1" dirty="0">
                <a:solidFill>
                  <a:schemeClr val="tx2"/>
                </a:solidFill>
              </a:rPr>
              <a:t>   - </a:t>
            </a:r>
            <a:r>
              <a:rPr lang="ru-RU" sz="2800" b="1" i="0" dirty="0">
                <a:solidFill>
                  <a:schemeClr val="tx2"/>
                </a:solidFill>
              </a:rPr>
              <a:t>питательные вещества (</a:t>
            </a:r>
            <a:r>
              <a:rPr lang="ru-RU" sz="2800" b="1" i="0" dirty="0" err="1">
                <a:solidFill>
                  <a:schemeClr val="tx2"/>
                </a:solidFill>
              </a:rPr>
              <a:t>нутриенты</a:t>
            </a:r>
            <a:r>
              <a:rPr lang="ru-RU" sz="2800" b="1" i="0" dirty="0">
                <a:solidFill>
                  <a:schemeClr val="tx2"/>
                </a:solidFill>
              </a:rPr>
              <a:t>) и субстанции в них содержащиеся (</a:t>
            </a:r>
            <a:r>
              <a:rPr lang="ru-RU" sz="2800" b="1" i="0" dirty="0" err="1">
                <a:solidFill>
                  <a:schemeClr val="tx2"/>
                </a:solidFill>
              </a:rPr>
              <a:t>нутритивные</a:t>
            </a:r>
            <a:r>
              <a:rPr lang="ru-RU" sz="2800" b="1" i="0" dirty="0">
                <a:solidFill>
                  <a:schemeClr val="tx2"/>
                </a:solidFill>
              </a:rPr>
              <a:t> субстанции)</a:t>
            </a:r>
            <a:r>
              <a:rPr lang="ru-RU" sz="2800" b="1" dirty="0">
                <a:solidFill>
                  <a:schemeClr val="tx2"/>
                </a:solidFill>
              </a:rPr>
              <a:t>: термины  для обозначения </a:t>
            </a:r>
            <a:r>
              <a:rPr lang="ru-RU" sz="2800" b="1" i="1" dirty="0">
                <a:solidFill>
                  <a:schemeClr val="tx2"/>
                </a:solidFill>
              </a:rPr>
              <a:t>субстанций, являющиеся обязательными для организма элементами пищи, которые биологически необходимы или имеют доказанное благоприятное воздействие на здоровье</a:t>
            </a:r>
            <a:r>
              <a:rPr lang="ru-RU" sz="2800" b="1" i="1" dirty="0" smtClean="0">
                <a:solidFill>
                  <a:schemeClr val="tx2"/>
                </a:solidFill>
              </a:rPr>
              <a:t>.</a:t>
            </a:r>
            <a:endParaRPr lang="ru-RU" sz="28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компоненты пищи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4"/>
            <a:ext cx="8382000" cy="609398"/>
          </a:xfrm>
        </p:spPr>
        <p:txBody>
          <a:bodyPr/>
          <a:lstStyle/>
          <a:p>
            <a:endParaRPr lang="ru-RU" sz="4400" dirty="0"/>
          </a:p>
        </p:txBody>
      </p:sp>
      <p:sp>
        <p:nvSpPr>
          <p:cNvPr id="4" name="Овал 3"/>
          <p:cNvSpPr/>
          <p:nvPr/>
        </p:nvSpPr>
        <p:spPr bwMode="auto">
          <a:xfrm>
            <a:off x="755576" y="1412776"/>
            <a:ext cx="3528392" cy="10801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БЕЛКИ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2519772" y="2924944"/>
            <a:ext cx="3240360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ЖИРЫ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5220072" y="4653136"/>
            <a:ext cx="3384376" cy="12961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УГЛЕВОДЫ</a:t>
            </a:r>
          </a:p>
        </p:txBody>
      </p:sp>
    </p:spTree>
    <p:extLst>
      <p:ext uri="{BB962C8B-B14F-4D97-AF65-F5344CB8AC3E}">
        <p14:creationId xmlns:p14="http://schemas.microsoft.com/office/powerpoint/2010/main" val="32073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218795"/>
          </a:xfrm>
        </p:spPr>
        <p:txBody>
          <a:bodyPr/>
          <a:lstStyle/>
          <a:p>
            <a:pPr algn="ctr"/>
            <a:r>
              <a:rPr lang="ru-RU" sz="4400" dirty="0" smtClean="0"/>
              <a:t>В организме белки выполняют функции: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69974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Пластическую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являются главным строительным материалом клетки и межклеточного вещества. </a:t>
            </a:r>
            <a:endParaRPr lang="ru-RU" sz="1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Каталитическую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Белки служат основным компонентом всех ферментов. Ферментам принадлежит решающая роль в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усвоении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пищевых веществ организмом человека и в регуляции всех внутриклеточных обменных процессов.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Гормональную.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Большая часть гормонов по своей природе является белками или полипептидами. К их числу принадлежат гормоны гипофиза (АКТГ, соматотропный, тиреотропный и др.), инсулин, паратиреоидный гормон.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Специфичности.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обеспечивают тканевую индивидуальную и видовую специфичность, лежащую в основе проявлений иммунитета и аллергии, а также защиту организма от чужеродных антигенов.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Транспортную.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Белки участвуют в переносе кровью кислорода (гемоглобин), липидов (липопротеиды), углеводов (гликопротеиды), некоторых витаминов, гормонов, лекарственных веществ и др. Специфические белки-переносчики обеспечивают проникновение минеральных веществ и витаминов через мембраны клеток и субклеточных структур.</a:t>
            </a:r>
          </a:p>
        </p:txBody>
      </p:sp>
    </p:spTree>
    <p:extLst>
      <p:ext uri="{BB962C8B-B14F-4D97-AF65-F5344CB8AC3E}">
        <p14:creationId xmlns:p14="http://schemas.microsoft.com/office/powerpoint/2010/main" val="18413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Белки состоят из аминокислот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6026265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Аминокислоты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Незаменимые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Заменимые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Выгнутая влево стрелка 3"/>
          <p:cNvSpPr/>
          <p:nvPr/>
        </p:nvSpPr>
        <p:spPr bwMode="auto">
          <a:xfrm>
            <a:off x="0" y="1725835"/>
            <a:ext cx="3024336" cy="1754353"/>
          </a:xfrm>
          <a:prstGeom prst="curv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6732240" y="1690965"/>
            <a:ext cx="1656184" cy="3960440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Незаменимые аминокислоты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583488" cy="5515356"/>
          </a:xfrm>
        </p:spPr>
        <p:txBody>
          <a:bodyPr/>
          <a:lstStyle/>
          <a:p>
            <a:r>
              <a:rPr lang="ru-RU" dirty="0" smtClean="0"/>
              <a:t> — </a:t>
            </a:r>
            <a:r>
              <a:rPr lang="ru-RU" dirty="0" smtClean="0">
                <a:hlinkClick r:id="rId3" tooltip="Аминокислоты"/>
              </a:rPr>
              <a:t>аминокислоты</a:t>
            </a:r>
            <a:r>
              <a:rPr lang="ru-RU" dirty="0" smtClean="0"/>
              <a:t>, которые не могут быть синтезированы в том или ином организме, в частности, в организме человека. Поэтому их поступление в организм с пищей необходимо.</a:t>
            </a:r>
          </a:p>
          <a:p>
            <a:r>
              <a:rPr lang="ru-RU" dirty="0" smtClean="0"/>
              <a:t>Незаменимыми для взрослого здорового человека являются 8 аминокислот: </a:t>
            </a:r>
            <a:r>
              <a:rPr lang="ru-RU" dirty="0" err="1" smtClean="0">
                <a:hlinkClick r:id="rId4" tooltip="Валин"/>
              </a:rPr>
              <a:t>валин</a:t>
            </a:r>
            <a:r>
              <a:rPr lang="ru-RU" dirty="0" smtClean="0"/>
              <a:t>, </a:t>
            </a:r>
            <a:r>
              <a:rPr lang="ru-RU" dirty="0" smtClean="0">
                <a:hlinkClick r:id="rId5" tooltip="Изолейцин"/>
              </a:rPr>
              <a:t>изолейцин</a:t>
            </a:r>
            <a:r>
              <a:rPr lang="ru-RU" dirty="0" smtClean="0"/>
              <a:t>, </a:t>
            </a:r>
            <a:r>
              <a:rPr lang="ru-RU" dirty="0" smtClean="0">
                <a:hlinkClick r:id="rId6" tooltip="Лейцин"/>
              </a:rPr>
              <a:t>лейцин</a:t>
            </a:r>
            <a:r>
              <a:rPr lang="ru-RU" dirty="0" smtClean="0"/>
              <a:t>, </a:t>
            </a:r>
            <a:r>
              <a:rPr lang="ru-RU" dirty="0" smtClean="0">
                <a:hlinkClick r:id="rId7" tooltip="Лизин"/>
              </a:rPr>
              <a:t>лизин</a:t>
            </a:r>
            <a:r>
              <a:rPr lang="ru-RU" dirty="0" smtClean="0"/>
              <a:t>, </a:t>
            </a:r>
            <a:r>
              <a:rPr lang="ru-RU" dirty="0" smtClean="0">
                <a:hlinkClick r:id="rId8" tooltip="Метионин"/>
              </a:rPr>
              <a:t>метионин</a:t>
            </a:r>
            <a:r>
              <a:rPr lang="ru-RU" dirty="0" smtClean="0"/>
              <a:t>, </a:t>
            </a:r>
            <a:r>
              <a:rPr lang="ru-RU" dirty="0" err="1" smtClean="0">
                <a:hlinkClick r:id="rId9" tooltip="Треонин"/>
              </a:rPr>
              <a:t>треони́н</a:t>
            </a:r>
            <a:r>
              <a:rPr lang="ru-RU" dirty="0" smtClean="0"/>
              <a:t>, </a:t>
            </a:r>
            <a:r>
              <a:rPr lang="ru-RU" dirty="0" smtClean="0">
                <a:hlinkClick r:id="rId10" tooltip="Триптофан"/>
              </a:rPr>
              <a:t>триптофан</a:t>
            </a:r>
            <a:r>
              <a:rPr lang="ru-RU" dirty="0" smtClean="0"/>
              <a:t> и </a:t>
            </a:r>
            <a:r>
              <a:rPr lang="ru-RU" dirty="0" err="1" smtClean="0">
                <a:hlinkClick r:id="rId11" tooltip="Фенилаланин"/>
              </a:rPr>
              <a:t>фенилалани́н</a:t>
            </a:r>
            <a:r>
              <a:rPr lang="ru-RU" dirty="0" smtClean="0"/>
              <a:t>;</a:t>
            </a:r>
            <a:br>
              <a:rPr lang="ru-RU" dirty="0" smtClean="0"/>
            </a:br>
            <a:r>
              <a:rPr lang="ru-RU" dirty="0" smtClean="0"/>
              <a:t>Для детей незаменимыми также являются </a:t>
            </a:r>
            <a:r>
              <a:rPr lang="ru-RU" dirty="0" smtClean="0">
                <a:hlinkClick r:id="rId12" tooltip="Аргинин"/>
              </a:rPr>
              <a:t>аргинин</a:t>
            </a:r>
            <a:r>
              <a:rPr lang="ru-RU" dirty="0" smtClean="0"/>
              <a:t> и </a:t>
            </a:r>
            <a:r>
              <a:rPr lang="ru-RU" dirty="0" smtClean="0">
                <a:hlinkClick r:id="rId13" tooltip="Гистидин"/>
              </a:rPr>
              <a:t>гистидин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6397"/>
          </a:xfrm>
        </p:spPr>
        <p:txBody>
          <a:bodyPr/>
          <a:lstStyle/>
          <a:p>
            <a:pPr algn="ctr"/>
            <a:r>
              <a:rPr lang="ru-RU" sz="3200" dirty="0"/>
              <a:t>Продукты с повышенным содержанием отдельных незаменимых аминокислот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39472" cy="5684092"/>
          </a:xfrm>
        </p:spPr>
        <p:txBody>
          <a:bodyPr/>
          <a:lstStyle/>
          <a:p>
            <a:r>
              <a:rPr lang="ru-RU" sz="2000" b="1" u="sng" dirty="0"/>
              <a:t>Валин</a:t>
            </a:r>
            <a:r>
              <a:rPr lang="ru-RU" sz="2000" dirty="0"/>
              <a:t>: зерновые, бобовые, мясо, грибы, молочные продукты, арахис.</a:t>
            </a:r>
          </a:p>
          <a:p>
            <a:r>
              <a:rPr lang="ru-RU" sz="2000" b="1" u="sng" dirty="0"/>
              <a:t>Изолейцин</a:t>
            </a:r>
            <a:r>
              <a:rPr lang="ru-RU" sz="2000" dirty="0"/>
              <a:t>: миндаль, кешью, куриное мясо, турецкий горох (нут), яйца, рыба, чечевица, печень, мясо, рожь, большинство семян, соя.</a:t>
            </a:r>
          </a:p>
          <a:p>
            <a:r>
              <a:rPr lang="ru-RU" sz="2000" b="1" u="sng" dirty="0"/>
              <a:t>Лейцин</a:t>
            </a:r>
            <a:r>
              <a:rPr lang="ru-RU" sz="2000" dirty="0"/>
              <a:t>: мясо, рыба, чечевица, орехи, большинство семян, курица, яйца, овёс, бурый (неочищенный) рис.</a:t>
            </a:r>
          </a:p>
          <a:p>
            <a:r>
              <a:rPr lang="ru-RU" sz="2000" b="1" u="sng" dirty="0"/>
              <a:t>Лизин</a:t>
            </a:r>
            <a:r>
              <a:rPr lang="ru-RU" sz="2000" dirty="0"/>
              <a:t>: рыба, мясо, молочные продукты, пшеница, орехи, амарант.</a:t>
            </a:r>
          </a:p>
          <a:p>
            <a:r>
              <a:rPr lang="ru-RU" sz="2000" b="1" u="sng" dirty="0"/>
              <a:t>Метионин</a:t>
            </a:r>
            <a:r>
              <a:rPr lang="ru-RU" sz="2000" dirty="0"/>
              <a:t>: молоко, мясо, рыба, яйца, бобы, фасоль, чечевица и соя.</a:t>
            </a:r>
          </a:p>
          <a:p>
            <a:r>
              <a:rPr lang="ru-RU" sz="2000" b="1" u="sng" dirty="0" err="1"/>
              <a:t>Треонин</a:t>
            </a:r>
            <a:r>
              <a:rPr lang="ru-RU" sz="2000" dirty="0"/>
              <a:t>: молочные продукты, яйца, орехи, бобы.</a:t>
            </a:r>
          </a:p>
          <a:p>
            <a:r>
              <a:rPr lang="ru-RU" sz="2000" b="1" u="sng" dirty="0"/>
              <a:t>Триптофан</a:t>
            </a:r>
            <a:r>
              <a:rPr lang="ru-RU" sz="2000" dirty="0"/>
              <a:t>: бобовые, овёс, бананы, сушёные финики, арахис, кунжут, кедровые орехи, молоко, йогурт, творог, рыба, курица, индейка, мясо.</a:t>
            </a:r>
          </a:p>
          <a:p>
            <a:r>
              <a:rPr lang="ru-RU" sz="2000" b="1" u="sng" dirty="0" err="1"/>
              <a:t>Фенилаланин</a:t>
            </a:r>
            <a:r>
              <a:rPr lang="ru-RU" sz="2000" dirty="0"/>
              <a:t>: бобовые, орехи, говядина, куриное мясо, рыба, яйца, творог, молоко. Также образуется в организме при распаде синтетического сахарозаменителя — аспартама, активно используемого в пищевой промышленности.</a:t>
            </a:r>
          </a:p>
          <a:p>
            <a:r>
              <a:rPr lang="ru-RU" sz="2000" b="1" u="sng" dirty="0"/>
              <a:t>Аргинин</a:t>
            </a:r>
            <a:r>
              <a:rPr lang="ru-RU" sz="2000" dirty="0"/>
              <a:t> (условно-незаменимая аминокислота): семена тыквы, свинина, говядина, арахис, кунжут, йогурт, швейцарский сыр.</a:t>
            </a:r>
          </a:p>
          <a:p>
            <a:r>
              <a:rPr lang="ru-RU" sz="2000" b="1" u="sng" dirty="0"/>
              <a:t>Гистидин</a:t>
            </a:r>
            <a:r>
              <a:rPr lang="ru-RU" sz="2000" dirty="0"/>
              <a:t>: тунец, лосось, свиная вырезка, говяжье филе, куриные грудки, соевые бобы, арахис, чечевица.</a:t>
            </a:r>
          </a:p>
        </p:txBody>
      </p:sp>
    </p:spTree>
    <p:extLst>
      <p:ext uri="{BB962C8B-B14F-4D97-AF65-F5344CB8AC3E}">
        <p14:creationId xmlns:p14="http://schemas.microsoft.com/office/powerpoint/2010/main" val="13063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902B6E7-CAF4-49DB-8BE0-51F6B6799DEE}" type="slidenum">
              <a:rPr lang="ru-RU"/>
              <a:pPr/>
              <a:t>36</a:t>
            </a:fld>
            <a:endParaRPr lang="ru-RU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906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>
                <a:effectLst/>
                <a:latin typeface="Tahoma" pitchFamily="34" charset="0"/>
              </a:rPr>
              <a:t>В первой трети ХХ в, в США свирепствовала странная болезнь. Эпицентром этой болезни были южные штаты. В 1910-1935 гг. ежегодно регистрировали в среднем 170 тыс случаев заболеваний Десятки тысяч американцев умерли от этой болезни. Это заболевание развивалось по типу хронического процесса.  Вначале формировался </a:t>
            </a:r>
            <a:r>
              <a:rPr lang="ru-RU" sz="2800" i="0">
                <a:solidFill>
                  <a:srgbClr val="FFFF00"/>
                </a:solidFill>
                <a:effectLst/>
                <a:latin typeface="Tahoma" pitchFamily="34" charset="0"/>
              </a:rPr>
              <a:t>дерматит</a:t>
            </a:r>
            <a:r>
              <a:rPr lang="ru-RU" sz="2800" i="0">
                <a:effectLst/>
                <a:latin typeface="Tahoma" pitchFamily="34" charset="0"/>
              </a:rPr>
              <a:t>, затем тяжелейшие расстройства кишечника в виде </a:t>
            </a:r>
            <a:r>
              <a:rPr lang="ru-RU" sz="2800" i="0">
                <a:solidFill>
                  <a:srgbClr val="FFFF00"/>
                </a:solidFill>
                <a:effectLst/>
                <a:latin typeface="Tahoma" pitchFamily="34" charset="0"/>
              </a:rPr>
              <a:t>диареи</a:t>
            </a:r>
            <a:r>
              <a:rPr lang="ru-RU" sz="2800" i="0">
                <a:effectLst/>
                <a:latin typeface="Tahoma" pitchFamily="34" charset="0"/>
              </a:rPr>
              <a:t> и в финальной стадии -  расстройства ЦНС(вплоть до деменции).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02E2B15E-6132-42CE-9386-F05A83D55396}" type="slidenum">
              <a:rPr lang="ru-RU"/>
              <a:pPr/>
              <a:t>37</a:t>
            </a:fld>
            <a:endParaRPr lang="ru-RU"/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20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>
                <a:effectLst/>
                <a:latin typeface="Tahoma" pitchFamily="34" charset="0"/>
              </a:rPr>
              <a:t>Несмотря на все усилия, возбудителя обнаружить не удалось. Благодаря существующей в США в те годы достаточно четкой системы регистрации болезней были обнаружены важные факты: основная масса случаев заболевания  была сосредоточена главным образом в местностях, где монокультурой являлась кукуруза,  причем болезнью поражались только бедные слои населения, питающиеся в основном растительной пищей.  </a:t>
            </a:r>
            <a:endParaRPr lang="ru-RU" sz="2400">
              <a:latin typeface="Tahom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3E7AF39-1112-4C7D-B6F6-DD18ABEB18E3}" type="slidenum">
              <a:rPr lang="ru-RU"/>
              <a:pPr/>
              <a:t>38</a:t>
            </a:fld>
            <a:endParaRPr lang="ru-RU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2050"/>
          </a:xfrm>
        </p:spPr>
        <p:txBody>
          <a:bodyPr/>
          <a:lstStyle/>
          <a:p>
            <a:pPr algn="ctr"/>
            <a:r>
              <a:rPr lang="ru-RU" sz="3200" b="1" i="0">
                <a:effectLst/>
                <a:latin typeface="Tahoma" pitchFamily="34" charset="0"/>
              </a:rPr>
              <a:t>Значение макронутриентов: урок из истории научной нутриологии: история вторая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0650"/>
            <a:ext cx="8458200" cy="5010150"/>
          </a:xfrm>
        </p:spPr>
        <p:txBody>
          <a:bodyPr/>
          <a:lstStyle/>
          <a:p>
            <a:pPr algn="just"/>
            <a:r>
              <a:rPr lang="ru-RU" sz="2800" i="0" dirty="0">
                <a:effectLst/>
                <a:latin typeface="Tahoma" pitchFamily="34" charset="0"/>
              </a:rPr>
              <a:t>Эти факты  побудили американского врача Йозефа </a:t>
            </a:r>
            <a:r>
              <a:rPr lang="ru-RU" sz="2800" i="0" dirty="0" err="1">
                <a:effectLst/>
                <a:latin typeface="Tahoma" pitchFamily="34" charset="0"/>
              </a:rPr>
              <a:t>Гольдбергера</a:t>
            </a:r>
            <a:r>
              <a:rPr lang="ru-RU" sz="2800" i="0" dirty="0">
                <a:effectLst/>
                <a:latin typeface="Tahoma" pitchFamily="34" charset="0"/>
              </a:rPr>
              <a:t> изучить более подробно состав пищевого рациона населения, где отмечались случаи заболевания. Ему удалось показать, что  это не  инфекционное  заболевание и  обусловлено  оно неполноценной растительной пищей. Болезнь удавалось предупредить, включив в рацион мясо, яйца и молоко.</a:t>
            </a:r>
          </a:p>
          <a:p>
            <a:pPr algn="just"/>
            <a:endParaRPr lang="ru-RU" sz="2800" i="0" dirty="0">
              <a:effectLst/>
              <a:latin typeface="Tahoma" pitchFamily="34" charset="0"/>
            </a:endParaRPr>
          </a:p>
          <a:p>
            <a:pPr algn="just"/>
            <a:r>
              <a:rPr lang="ru-RU" sz="2800" i="0" dirty="0">
                <a:effectLst/>
                <a:latin typeface="Tahoma" pitchFamily="34" charset="0"/>
              </a:rPr>
              <a:t>Что это за болезнь? </a:t>
            </a:r>
            <a:endParaRPr lang="ru-RU" sz="2800" i="0" dirty="0" smtClean="0">
              <a:effectLst/>
              <a:latin typeface="Tahoma" pitchFamily="34" charset="0"/>
            </a:endParaRPr>
          </a:p>
          <a:p>
            <a:pPr algn="just"/>
            <a:r>
              <a:rPr lang="ru-RU" sz="2800" dirty="0" err="1" smtClean="0">
                <a:latin typeface="Tahoma" pitchFamily="34" charset="0"/>
              </a:rPr>
              <a:t>Квашиоркор</a:t>
            </a:r>
            <a:r>
              <a:rPr lang="ru-RU" sz="2800" dirty="0" smtClean="0">
                <a:latin typeface="Tahoma" pitchFamily="34" charset="0"/>
              </a:rPr>
              <a:t>, маразм</a:t>
            </a:r>
            <a:endParaRPr lang="ru-RU" sz="2800" i="0" dirty="0"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8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ru-RU" dirty="0"/>
              <a:t>% энергии, получаемой из белков</a:t>
            </a:r>
          </a:p>
        </p:txBody>
      </p:sp>
      <p:pic>
        <p:nvPicPr>
          <p:cNvPr id="4" name="Содержимое 3" descr="untitled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8496944" cy="5184576"/>
          </a:xfrm>
          <a:blipFill>
            <a:blip r:embed="rId4" cstate="print"/>
            <a:tile tx="0" ty="0" sx="100000" sy="100000" flip="none" algn="tl"/>
          </a:blipFill>
          <a:ln w="158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19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85800"/>
          </a:xfrm>
        </p:spPr>
        <p:txBody>
          <a:bodyPr/>
          <a:lstStyle/>
          <a:p>
            <a:pPr algn="ctr"/>
            <a:r>
              <a:rPr lang="ru-RU" sz="4000" b="1" i="0">
                <a:effectLst/>
                <a:latin typeface="Tahoma" pitchFamily="34" charset="0"/>
              </a:rPr>
              <a:t>Что такое нутрициология?</a:t>
            </a:r>
            <a:endParaRPr lang="ru-RU" sz="3600" b="1" i="0">
              <a:effectLst/>
            </a:endParaRP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8382000" cy="498598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653316" name="Text Box 4"/>
          <p:cNvSpPr txBox="1">
            <a:spLocks noChangeArrowheads="1"/>
          </p:cNvSpPr>
          <p:nvPr/>
        </p:nvSpPr>
        <p:spPr bwMode="auto">
          <a:xfrm>
            <a:off x="323528" y="908720"/>
            <a:ext cx="8610600" cy="366254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800" b="1" dirty="0" err="1" smtClean="0">
                <a:latin typeface="Times New Roman" pitchFamily="18" charset="0"/>
              </a:rPr>
              <a:t>Нутрициология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</a:rPr>
              <a:t>- наука о питании, питательных веществах и других субстанциях в них содержащихся, их действии, взаимодействии и балансе у здорового или</a:t>
            </a:r>
            <a:r>
              <a:rPr lang="ru-RU" sz="2800" b="1" u="sng" dirty="0">
                <a:latin typeface="Times New Roman" pitchFamily="18" charset="0"/>
              </a:rPr>
              <a:t> больного человека</a:t>
            </a:r>
            <a:r>
              <a:rPr lang="ru-RU" sz="2800" b="1" dirty="0">
                <a:latin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</a:rPr>
              <a:t>и животного, </a:t>
            </a:r>
            <a:r>
              <a:rPr lang="ru-RU" sz="1800" b="1" i="1" dirty="0">
                <a:latin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</a:rPr>
              <a:t>о диетических требованиях для поддержания здоровья и развития организма, о процессах употребления, переваривания, абсорбции, транспорта, утилизации и экскреции пищевых субстанций.</a:t>
            </a:r>
            <a:r>
              <a:rPr lang="ru-RU" sz="2800" b="1" dirty="0">
                <a:latin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</a:rPr>
              <a:t>                                                    </a:t>
            </a:r>
            <a:endParaRPr lang="ru-RU" sz="2800" b="1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Диетология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это часть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нутрициологии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причем только в отношении питания при заболеваниях</a:t>
            </a:r>
            <a:endParaRPr lang="en-GB" sz="2800" b="1" dirty="0">
              <a:latin typeface="Times New Roman" pitchFamily="18" charset="0"/>
            </a:endParaRPr>
          </a:p>
        </p:txBody>
      </p:sp>
      <p:pic>
        <p:nvPicPr>
          <p:cNvPr id="173058" name="Picture 2" descr="http://cs315420.vk.me/v315420857/5ff0/SRjOw3KeDX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97152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Причины белкового дефицита: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991085"/>
              </p:ext>
            </p:extLst>
          </p:nvPr>
        </p:nvGraphicFramePr>
        <p:xfrm>
          <a:off x="381000" y="1412875"/>
          <a:ext cx="8382000" cy="518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Последствия  недостатка белка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114601"/>
              </p:ext>
            </p:extLst>
          </p:nvPr>
        </p:nvGraphicFramePr>
        <p:xfrm>
          <a:off x="381000" y="1412875"/>
          <a:ext cx="8439472" cy="4680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07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pPr algn="ctr"/>
            <a:r>
              <a:rPr lang="ru-RU" sz="3200" b="1" dirty="0"/>
              <a:t>% суммарной энергии, получаемых из жиров</a:t>
            </a:r>
          </a:p>
        </p:txBody>
      </p:sp>
      <p:pic>
        <p:nvPicPr>
          <p:cNvPr id="5" name="Содержимое 4" descr="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8784976" cy="5400599"/>
          </a:xfrm>
          <a:blipFill>
            <a:blip r:embed="rId4" cstate="print"/>
            <a:tile tx="0" ty="0" sx="100000" sy="100000" flip="none" algn="tl"/>
          </a:blipFill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951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/>
          <a:lstStyle/>
          <a:p>
            <a:pPr algn="ctr"/>
            <a:r>
              <a:rPr lang="ru-RU" sz="2800" dirty="0" smtClean="0"/>
              <a:t>Жиры состоят из жирных кислот.  </a:t>
            </a:r>
            <a:br>
              <a:rPr lang="ru-RU" sz="2800" dirty="0" smtClean="0"/>
            </a:br>
            <a:r>
              <a:rPr lang="ru-RU" sz="2800" dirty="0" smtClean="0"/>
              <a:t>Жирные кислоты по строению: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80728"/>
            <a:ext cx="8548718" cy="6771084"/>
          </a:xfrm>
        </p:spPr>
        <p:txBody>
          <a:bodyPr/>
          <a:lstStyle/>
          <a:p>
            <a:pPr algn="just"/>
            <a:r>
              <a:rPr lang="ru-RU" sz="2800" dirty="0" smtClean="0"/>
              <a:t>1.Насыщенные ЖК - главный фактор увеличения холестерина в крови(молочный жир, пальмовое масло, животный жир).Исключение – говяжий жир и сало.</a:t>
            </a:r>
          </a:p>
          <a:p>
            <a:pPr algn="just"/>
            <a:r>
              <a:rPr lang="ru-RU" sz="2800" dirty="0" smtClean="0"/>
              <a:t>2.Мононенасыщенные ЖК – участвуют в регуляции жирового обмена; синтезе желчи (</a:t>
            </a:r>
            <a:r>
              <a:rPr lang="ru-RU" sz="2800" dirty="0" err="1" smtClean="0"/>
              <a:t>загустение</a:t>
            </a:r>
            <a:r>
              <a:rPr lang="ru-RU" sz="2800" dirty="0" smtClean="0"/>
              <a:t> </a:t>
            </a:r>
            <a:r>
              <a:rPr lang="ru-RU" sz="2800" dirty="0" err="1" smtClean="0"/>
              <a:t>желчи</a:t>
            </a:r>
            <a:r>
              <a:rPr lang="ru-RU" sz="2800" dirty="0" smtClean="0"/>
              <a:t> - камнеобразование). Нерафинированное оливковое масло.</a:t>
            </a:r>
          </a:p>
          <a:p>
            <a:pPr algn="just"/>
            <a:r>
              <a:rPr lang="ru-RU" sz="2800" dirty="0" smtClean="0"/>
              <a:t>3.Полиненасыщенные ЖК ( дефицит – фактор риска ССЗ). Источники: льняное масло, рапсовое масло, жиры морских рыб, рыбий жир. Нерафинированное  подсолнечное </a:t>
            </a:r>
            <a:r>
              <a:rPr lang="ru-RU" sz="2800" dirty="0" err="1" smtClean="0"/>
              <a:t>масло,сало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4.Транс-жиры(увеличение на 2% - риск ССЗ на 23%). Использование в кондитерских </a:t>
            </a:r>
            <a:r>
              <a:rPr lang="ru-RU" sz="2800" dirty="0" err="1" smtClean="0"/>
              <a:t>изделиях,кулинарии</a:t>
            </a:r>
            <a:r>
              <a:rPr lang="ru-RU" sz="2800" dirty="0" smtClean="0"/>
              <a:t> 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3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Рекомендации по употреблению жиров: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285743"/>
              </p:ext>
            </p:extLst>
          </p:nvPr>
        </p:nvGraphicFramePr>
        <p:xfrm>
          <a:off x="381000" y="1700808"/>
          <a:ext cx="8763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92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Профилактика повышения уровня холестерина: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778164"/>
              </p:ext>
            </p:extLst>
          </p:nvPr>
        </p:nvGraphicFramePr>
        <p:xfrm>
          <a:off x="381000" y="1700806"/>
          <a:ext cx="8382000" cy="475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78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 bwMode="auto">
          <a:xfrm>
            <a:off x="4932040" y="1556792"/>
            <a:ext cx="1800200" cy="57606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" y="-266722"/>
            <a:ext cx="9143875" cy="712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640960" cy="3742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Углеводы по своей химической структуре можно разделить на </a:t>
            </a:r>
            <a:r>
              <a:rPr lang="ru-RU" b="1" u="sng" dirty="0">
                <a:solidFill>
                  <a:schemeClr val="tx1"/>
                </a:solidFill>
              </a:rPr>
              <a:t>простые</a:t>
            </a:r>
            <a:r>
              <a:rPr lang="ru-RU" b="1" dirty="0">
                <a:solidFill>
                  <a:schemeClr val="tx1"/>
                </a:solidFill>
              </a:rPr>
              <a:t> углеводы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(моносахариды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smtClean="0">
                <a:solidFill>
                  <a:schemeClr val="tx1"/>
                </a:solidFill>
              </a:rPr>
              <a:t>дисахариды) </a:t>
            </a:r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u="sng" dirty="0">
                <a:solidFill>
                  <a:schemeClr val="tx1"/>
                </a:solidFill>
              </a:rPr>
              <a:t>сложные</a:t>
            </a:r>
            <a:r>
              <a:rPr lang="ru-RU" b="1" dirty="0">
                <a:solidFill>
                  <a:schemeClr val="tx1"/>
                </a:solidFill>
              </a:rPr>
              <a:t> углеводы ( полисахариды </a:t>
            </a:r>
            <a:r>
              <a:rPr lang="ru-RU" b="1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Употребление сложных углеводов в пищу(фрукты, овощи, каши, бобовые, макаронные изделия) зарядит Вас достаточным количеством  энергии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03200"/>
              </p:ext>
            </p:extLst>
          </p:nvPr>
        </p:nvGraphicFramePr>
        <p:xfrm>
          <a:off x="-156530" y="18757"/>
          <a:ext cx="9304299" cy="683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67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8424936" cy="5544616"/>
          </a:xfrm>
        </p:spPr>
      </p:pic>
    </p:spTree>
    <p:extLst>
      <p:ext uri="{BB962C8B-B14F-4D97-AF65-F5344CB8AC3E}">
        <p14:creationId xmlns:p14="http://schemas.microsoft.com/office/powerpoint/2010/main" val="41926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ietmarka.ru/img/ind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832530"/>
            <a:ext cx="4861922" cy="3025470"/>
          </a:xfrm>
          <a:prstGeom prst="rect">
            <a:avLst/>
          </a:prstGeom>
          <a:noFill/>
        </p:spPr>
      </p:pic>
      <p:pic>
        <p:nvPicPr>
          <p:cNvPr id="27652" name="Picture 4" descr="http://pohudet21vek.ru/wp-content/uploads/2012/11/PISHHEVYIE-VOLOK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063515" cy="3960440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82000" cy="664797"/>
          </a:xfrm>
        </p:spPr>
        <p:txBody>
          <a:bodyPr/>
          <a:lstStyle/>
          <a:p>
            <a:pPr algn="ctr"/>
            <a:r>
              <a:rPr lang="ru-RU" dirty="0" smtClean="0"/>
              <a:t>Пищевые волокна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69331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Источники:</a:t>
            </a:r>
          </a:p>
          <a:p>
            <a:pPr>
              <a:buNone/>
            </a:pPr>
            <a:r>
              <a:rPr lang="ru-RU" dirty="0" smtClean="0"/>
              <a:t>1.Отруби</a:t>
            </a:r>
          </a:p>
          <a:p>
            <a:pPr>
              <a:buNone/>
            </a:pPr>
            <a:r>
              <a:rPr lang="ru-RU" dirty="0" smtClean="0"/>
              <a:t>2.Кукуруза</a:t>
            </a:r>
          </a:p>
          <a:p>
            <a:pPr>
              <a:buNone/>
            </a:pPr>
            <a:r>
              <a:rPr lang="ru-RU" dirty="0" smtClean="0"/>
              <a:t>3.Овощи и фрукты</a:t>
            </a:r>
          </a:p>
          <a:p>
            <a:pPr>
              <a:buNone/>
            </a:pPr>
            <a:r>
              <a:rPr lang="ru-RU" dirty="0" smtClean="0"/>
              <a:t>4.Хлеб из муки грубого помола</a:t>
            </a:r>
          </a:p>
          <a:p>
            <a:pPr>
              <a:buNone/>
            </a:pPr>
            <a:r>
              <a:rPr lang="ru-RU" dirty="0" smtClean="0"/>
              <a:t>Норма- 25-40г или</a:t>
            </a:r>
          </a:p>
          <a:p>
            <a:pPr>
              <a:buNone/>
            </a:pPr>
            <a:r>
              <a:rPr lang="ru-RU" dirty="0" smtClean="0"/>
              <a:t> 1 столовая ложка отрубей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2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05064"/>
            <a:ext cx="756084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isometricOffAxis2Top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692696"/>
            <a:ext cx="8151440" cy="4875181"/>
          </a:xfrm>
        </p:spPr>
        <p:txBody>
          <a:bodyPr/>
          <a:lstStyle/>
          <a:p>
            <a:pPr algn="just"/>
            <a:r>
              <a:rPr lang="ru-RU" b="1" u="sng" dirty="0" smtClean="0"/>
              <a:t>Рациональное питание</a:t>
            </a:r>
            <a:r>
              <a:rPr lang="ru-RU" b="1" dirty="0" smtClean="0"/>
              <a:t> (от латинского слова </a:t>
            </a:r>
            <a:r>
              <a:rPr lang="ru-RU" b="1" dirty="0" err="1" smtClean="0"/>
              <a:t>rationalis</a:t>
            </a:r>
            <a:r>
              <a:rPr lang="ru-RU" b="1" dirty="0" smtClean="0"/>
              <a:t> — «разумный»)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физиологически полноценное питание здоровых людей с учетом их пола, возраста, характера труда, климатических условий обитания. Рациональное питание способствует сохранению здоровья, сопротивляемости вредным факторам окружающей среды, высокой физической и умственной работоспособности, активному долголетию</a:t>
            </a:r>
          </a:p>
        </p:txBody>
      </p:sp>
    </p:spTree>
    <p:extLst>
      <p:ext uri="{BB962C8B-B14F-4D97-AF65-F5344CB8AC3E}">
        <p14:creationId xmlns:p14="http://schemas.microsoft.com/office/powerpoint/2010/main" val="8143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ru-RU" dirty="0">
                <a:effectLst/>
                <a:latin typeface="Times New Roman" pitchFamily="18" charset="0"/>
              </a:rPr>
              <a:t>Оценка статуса питания по ИМТ</a:t>
            </a:r>
            <a:br>
              <a:rPr lang="ru-RU" dirty="0"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12875"/>
            <a:ext cx="8382000" cy="477669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b="1" i="0" dirty="0" smtClean="0">
                <a:effectLst/>
                <a:latin typeface="Times New Roman" pitchFamily="18" charset="0"/>
              </a:rPr>
              <a:t>ИМТ</a:t>
            </a:r>
            <a:r>
              <a:rPr lang="ru-RU" b="1" i="0" dirty="0">
                <a:effectLst/>
                <a:latin typeface="Times New Roman" pitchFamily="18" charset="0"/>
              </a:rPr>
              <a:t>	       Состояние питания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18,5 – 24,9       	</a:t>
            </a:r>
            <a:r>
              <a:rPr lang="ru-RU" i="0" dirty="0">
                <a:effectLst/>
                <a:latin typeface="Times New Roman" pitchFamily="18" charset="0"/>
              </a:rPr>
              <a:t>норма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17,0 – 18,4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легкой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</a:rPr>
              <a:t>16,0 – 16,90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средней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  <a:latin typeface="Times New Roman" pitchFamily="18" charset="0"/>
              </a:rPr>
              <a:t>менее 16	</a:t>
            </a:r>
            <a:r>
              <a:rPr lang="ru-RU" sz="2800" i="0" dirty="0">
                <a:solidFill>
                  <a:srgbClr val="FFFF00"/>
                </a:solidFill>
                <a:effectLst/>
                <a:latin typeface="Times New Roman" pitchFamily="18" charset="0"/>
              </a:rPr>
              <a:t>дефицит питания тяжелой степени</a:t>
            </a:r>
            <a:r>
              <a:rPr lang="ru-RU" sz="2800" i="0" dirty="0">
                <a:effectLst/>
                <a:latin typeface="Times New Roman" pitchFamily="18" charset="0"/>
              </a:rPr>
              <a:t>	</a:t>
            </a:r>
            <a:endParaRPr lang="ru-RU" sz="2800" i="0" dirty="0">
              <a:effectLst/>
            </a:endParaRPr>
          </a:p>
          <a:p>
            <a:r>
              <a:rPr lang="ru-RU" i="0" dirty="0">
                <a:effectLst/>
              </a:rPr>
              <a:t>25,0 – 29,9	</a:t>
            </a:r>
            <a:r>
              <a:rPr lang="ru-RU" i="0" dirty="0">
                <a:effectLst/>
                <a:latin typeface="Times New Roman" pitchFamily="18" charset="0"/>
              </a:rPr>
              <a:t>избыточная масса тела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30,0 – 34,9	</a:t>
            </a:r>
            <a:r>
              <a:rPr lang="ru-RU" i="0" dirty="0">
                <a:effectLst/>
                <a:latin typeface="Times New Roman" pitchFamily="18" charset="0"/>
              </a:rPr>
              <a:t>ожирение 1 ст.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</a:rPr>
              <a:t>35,0 – 39,9	</a:t>
            </a:r>
            <a:r>
              <a:rPr lang="ru-RU" i="0" dirty="0">
                <a:effectLst/>
                <a:latin typeface="Times New Roman" pitchFamily="18" charset="0"/>
              </a:rPr>
              <a:t>ожирение 2 ст.	</a:t>
            </a:r>
            <a:endParaRPr lang="ru-RU" i="0" dirty="0">
              <a:effectLst/>
            </a:endParaRPr>
          </a:p>
          <a:p>
            <a:r>
              <a:rPr lang="ru-RU" i="0" dirty="0">
                <a:effectLst/>
                <a:latin typeface="Times New Roman" pitchFamily="18" charset="0"/>
              </a:rPr>
              <a:t>40,0 и более	ожирение 3 ст.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 применению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247-1212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39472" cy="523835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Алгоритм комплексной оценки минеральных вод по физиологическим параметрам потребности в жидкости и клинико-терапевтическим характеристикам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регидратации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(утверждена 28.12.2012)</a:t>
            </a:r>
          </a:p>
          <a:p>
            <a:pPr algn="ctr"/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Показания к применению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1.Необходимость сопоставления фактического и физиологически должного уровня потребления жидкости у практически здоровых лиц при разном физическом состоянии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2.Необходимость оценки нарушений водного баланса организма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3.Подозрение на наличие или возможное возникновение дегидратации и пр.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772793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Рассчет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суточной физиологической потребности в жидкости для здорового человека в состоянии легкой физической активности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84984"/>
            <a:ext cx="7056784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25-35 мл на кг массы тела в сутки;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1-1,5 мл на каждую потребляемую ккал;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минимум 1,5-1,7 л в сутки</a:t>
            </a:r>
          </a:p>
          <a:p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5445224"/>
            <a:ext cx="525658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30мл*60кг=1800мл</a:t>
            </a:r>
            <a:endParaRPr lang="ru-RU" sz="2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82000" cy="1994392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пищевая непереносимость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44824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Непереносимость пищевых продуктов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известная также как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гиперчувствительность к пище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неаллергическая гиперчувствительность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относится к аллергиям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это лишь трудность в переваривании определенных продуктов.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Пищевая аллергия затрагивает иммунную систему, в то время как пищевая непереносимость — нет. Некоторые люди страдают проблемами пищеварения после употребления определенных продуктов, но как бороться с этим и к чему следует прибегать при желании избавиться от этого дискомфорта?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9569" t="38933" r="50000" b="42867"/>
          <a:stretch>
            <a:fillRect/>
          </a:stretch>
        </p:blipFill>
        <p:spPr bwMode="auto">
          <a:xfrm>
            <a:off x="7236296" y="246840"/>
            <a:ext cx="1656184" cy="162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Что чаще всего вызывает пищевую непереносимость?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844823"/>
            <a:ext cx="8367464" cy="4438138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Чаще всего связаны с пищевой непереносимостью молочные продукты, злаки, цитрусовые и продукты, которые вызывают кишечные накопление газов, такие как бобы и капуста.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Отличить непереносимость от аллергии можно — небольшое употребление продуктов, вызывающих аллергию, сразу вызывает симптомы. При пищевой непереносимости можно употреблять продукты в малых количествах и не чувствовать никакого дискомфорта.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Истинные аллергены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5559152" cy="477669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продуктов: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1.Яйцо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2.Злаковые (пшеница)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3.Молоко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4.Орехи(арахис)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5.Цитрусовые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6.Соя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7.Морепродукты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8.Рыба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1412776"/>
            <a:ext cx="2808312" cy="224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93% пищевой аллергии вызвано данными продуктами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Зависимость от дозы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757678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Псевдоаллергия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зависит от дозы – употребление большого количества вызывает дискомфорт.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Истинная аллергия не имеет зависимости от дозы и несет «прямую»  опасность для организма.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05064"/>
            <a:ext cx="2525266" cy="25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признаки и симптомы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670032" cy="449353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Симптомы пищевой непереносимости, как правило, проявляются в течение нескольких часов после употребления в пищу продуктов, вызывающих эту непереносимость. Продолжаться симптомы могут до нескольких часов, в некоторых случаях до 48 часов.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Наиболее распространенные симптомы пищевой непереносимости: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спазмы в животе;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вспучивание;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темные круги под глазами;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диарея;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сухой кашель, неприятные ощущения во рту;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усталость;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метеоризм;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головная боль;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симптомы раздраженного кишечника.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244" t="24934" r="44288" b="33333"/>
          <a:stretch>
            <a:fillRect/>
          </a:stretch>
        </p:blipFill>
        <p:spPr bwMode="auto">
          <a:xfrm>
            <a:off x="323528" y="548680"/>
            <a:ext cx="835148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4212" t="27033" r="44682" b="34467"/>
          <a:stretch>
            <a:fillRect/>
          </a:stretch>
        </p:blipFill>
        <p:spPr bwMode="auto">
          <a:xfrm>
            <a:off x="323528" y="476672"/>
            <a:ext cx="84249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8382000" cy="11178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ЗНАЧЕНИЕ ПРОБЛЕМЫ РАЦИОНАЛЬНОГО ПИТАНИЯ</a:t>
            </a: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196752"/>
            <a:ext cx="8223448" cy="504138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является неотъемлемой частью здорового образа жизни, основные правила которого должны закладываться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самого детства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придерживаться которых необходимо 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в течение всей жизни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74" y="4437112"/>
            <a:ext cx="3877978" cy="22220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0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Каковы причины пищевой непереносимости?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72816"/>
            <a:ext cx="8382000" cy="5085184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Отсутствие фермента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у людей, имеющих непереносимость лактозы, проявляется недостаток фермента, расщепляющего молочный сахар (лактозу) на более мелкие молекулы, которые организм может поглощать через кишечник. Лактоза, оставшаяся в желудочно-кишечном тракте может вызвать спазмы, боли в животе, вздутие живота и газы.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Ингредиенты продуктов питания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Некоторые химические вещества в продуктах питания и напитках могут привести к непереносимости, в том числе добавки в сырах, кофеин, содержащийся в кофе, чае и шоколаде. Для каждого критическое количество и сочетание веществ являются индивидуальными.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700807"/>
            <a:ext cx="8382000" cy="418576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Пищевое отравление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вызывать пищевую непереносимость 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Токсины могут содержаться в некачественно приготовленных хлебобулочных изделиях, злаках и в продуктах с истекшим сроком годности. Будьте внимательны к сроку годности продуктов, не употребляйте просроченные продукты питания.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08721"/>
            <a:ext cx="8382000" cy="5576911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Пищевые добавки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Пищевую непереносимость вызывают и пищевые добавки. В течение последних тридцати лет содержание добавок в продуктах заметно повысилось, и многие почувствовали на себе непереносимость искусственных красителей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Они, конечно, улучшают вкусовые качества продукта и внешний вид, но их наличие в рационе питания лучше сократить.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пищевым добавкам относят: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красители;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Искусственные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Эмульгаторы;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Усилители вкуса;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Консерванты;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Подсластители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Что делать если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есть непереносимость продуктов?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348879"/>
            <a:ext cx="8382000" cy="4248473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Необходимо по возможности меньше употреблять в пищу продукты, содержащие вещества, вызывающие у вас дискомфорт, но в то же время стараться придерживаться полноценного питания. При непереносимости лактозы не следует исключать абсолютно все молочные продукты, оставив, например, употребление йогуртов и кефира. Постараться не употреблять пищу, насыщенную искусственными усилителями вкуса,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ароматизаторами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красителями. Следите за сроком годности продуктов и качеством приготовленных блюд.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Фотки для питания\pravilnoe_pit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44995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принципы рационального </a:t>
            </a:r>
            <a:r>
              <a:rPr lang="ru-RU" dirty="0"/>
              <a:t>питания: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681743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None/>
            </a:pPr>
            <a:r>
              <a:rPr lang="ru-RU" dirty="0" smtClean="0"/>
              <a:t>1. </a:t>
            </a:r>
            <a:r>
              <a:rPr lang="ru-RU" sz="2900" b="1" dirty="0" smtClean="0"/>
              <a:t>Суточный рацион должен содержать достаточное количество белков, жиров, углеводов, витаминов, минеральных веществ. Количество белка в рационе должно соответствовать физиологической норме – 1-1,5 г на 1кг веса. Животный белок должен составлять не менее 60% от суточного количества белка (обязательно присутствие в рационе постного мяса, рыбы, яиц, молока и кисломолочных продуктов</a:t>
            </a:r>
            <a:r>
              <a:rPr lang="ru-RU" sz="2900" dirty="0" smtClean="0"/>
              <a:t>).</a:t>
            </a:r>
            <a:endParaRPr lang="ru-RU" sz="29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3924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2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9371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2. Оптимальное количество жиров – 0,8-1,0 г на 1 кг веса в сутки. Жиры дольше задерживаются в желудке, уменьшают возбудимость головного мозга, устраняя чувство голода. Растительные жиры повышают активность ферментов, стимулирующих процесс распада жира в организме. В рационе от общего количества жиров должно быть 30-35% растительных масел для приготовления пищи и добавления в салаты.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0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530471"/>
          </a:xfrm>
        </p:spPr>
        <p:txBody>
          <a:bodyPr/>
          <a:lstStyle/>
          <a:p>
            <a:pPr algn="just"/>
            <a:r>
              <a:rPr lang="ru-RU" dirty="0" smtClean="0"/>
              <a:t>3. Желательно ограничить количество углеводов до 3-3,5 г на 1 кг веса в сутки, прежде всего за счет простых: сахар, сладости.</a:t>
            </a:r>
          </a:p>
          <a:p>
            <a:pPr algn="just"/>
            <a:r>
              <a:rPr lang="ru-RU" dirty="0" smtClean="0"/>
              <a:t> 4. Количество приемов пищи в течение дня не менее 4-5 раз (3 основных приема пищи и 2 дополнительные, представленные свежими фруктами и овощами, лучше в сыром виде). Основная калорийность рациона должна приходиться на первую половину дня.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0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isunok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8561"/>
            <a:ext cx="9144000" cy="6858000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98096629"/>
              </p:ext>
            </p:extLst>
          </p:nvPr>
        </p:nvGraphicFramePr>
        <p:xfrm>
          <a:off x="2555776" y="1700808"/>
          <a:ext cx="496855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56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504178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cs typeface="Times New Roman" pitchFamily="18" charset="0"/>
              </a:rPr>
              <a:t>6. Количество свободной жидкости не менее 1,5л в сутки (при отсутствии противопоказаний). Пить и использовать для приготовления пищи лучше всего </a:t>
            </a:r>
            <a:r>
              <a:rPr lang="ru-RU" b="1" dirty="0" err="1" smtClean="0">
                <a:cs typeface="Times New Roman" pitchFamily="18" charset="0"/>
              </a:rPr>
              <a:t>бутилированную</a:t>
            </a:r>
            <a:r>
              <a:rPr lang="ru-RU" b="1" dirty="0" smtClean="0">
                <a:cs typeface="Times New Roman" pitchFamily="18" charset="0"/>
              </a:rPr>
              <a:t> или фильтрованную дома воду. Для питья можно использовать минеральную негазированную воду с наименьшей степенью минерализации, свежеотжатые соки, чай, кофе. Лучше не употреблять кофе натощак, после 18 часов желательно не употреблять зеленый чай, чай </a:t>
            </a:r>
            <a:r>
              <a:rPr lang="ru-RU" b="1" dirty="0" err="1" smtClean="0">
                <a:cs typeface="Times New Roman" pitchFamily="18" charset="0"/>
              </a:rPr>
              <a:t>каркадэ</a:t>
            </a:r>
            <a:r>
              <a:rPr lang="ru-RU" b="1" dirty="0" smtClean="0">
                <a:cs typeface="Times New Roman" pitchFamily="18" charset="0"/>
              </a:rPr>
              <a:t>, кофе, соки из кислых фруктов. 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1288"/>
            <a:ext cx="2986957" cy="4033936"/>
          </a:xfrm>
        </p:spPr>
      </p:pic>
    </p:spTree>
    <p:extLst>
      <p:ext uri="{BB962C8B-B14F-4D97-AF65-F5344CB8AC3E}">
        <p14:creationId xmlns:p14="http://schemas.microsoft.com/office/powerpoint/2010/main" val="17970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404664"/>
            <a:ext cx="8382000" cy="5416868"/>
          </a:xfrm>
        </p:spPr>
        <p:txBody>
          <a:bodyPr/>
          <a:lstStyle/>
          <a:p>
            <a:r>
              <a:rPr lang="ru-RU" dirty="0" smtClean="0"/>
              <a:t>7. Утром натощак желательно выпить стакан жидкости комнатной температуры. Интервал между последним приемом жидкости и едой должен быть 20-30 минут, между едой и последующим приемом жидкости не менее 30 минут. Оптимальное соотношение между твердой и жидкой частями пищи во время одного приема должно быть не менее 2:1. Последний прием жидкости – за 1-1,5 часа до сна.</a:t>
            </a:r>
          </a:p>
          <a:p>
            <a:r>
              <a:rPr lang="ru-RU" dirty="0" smtClean="0"/>
              <a:t>8.  Последний прием пищи - за 2,5-3 часа до 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4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717393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рационального питания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412776"/>
            <a:ext cx="8223448" cy="4875181"/>
          </a:xfrm>
        </p:spPr>
        <p:txBody>
          <a:bodyPr/>
          <a:lstStyle/>
          <a:p>
            <a:pPr algn="just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настоящее время в нашей стране увеличивается количество людей, имеющих избыток массы тела и страдающих ожирением. Эта проблема наиболее актуальна  в настоящее время в отношении детей и молодежи, т.к. от лишнего веса и ожирения страдают почти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30%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населения, 50% из них – дети до 18 лет. В 2006 году в Минске состояли на учете по поводу ожирения около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детей,  к 2012 году –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детей.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2480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476672"/>
            <a:ext cx="8382000" cy="4628960"/>
          </a:xfrm>
        </p:spPr>
        <p:txBody>
          <a:bodyPr/>
          <a:lstStyle/>
          <a:p>
            <a:r>
              <a:rPr lang="ru-RU" dirty="0" smtClean="0"/>
              <a:t>9. Есть не спеша, тщательно пережевывая пищу, вставать из-за стола, как только почувствуете чувство насыщения, а не тогда, когда готовы лопнуть (20 минут).</a:t>
            </a:r>
          </a:p>
          <a:p>
            <a:endParaRPr lang="ru-RU" dirty="0" smtClean="0"/>
          </a:p>
          <a:p>
            <a:r>
              <a:rPr lang="ru-RU" dirty="0" smtClean="0"/>
              <a:t>10. Старайтесь избегать в одном блюде сочетаний: белковые продукты ( мясо, птица, рыба, морепродукты) и продукты, богатые углеводами (крупы, хлеб, отруби, картофель, сладкие фрукты и ягоды).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42563"/>
          </a:xfrm>
        </p:spPr>
        <p:txBody>
          <a:bodyPr/>
          <a:lstStyle/>
          <a:p>
            <a:pPr algn="just"/>
            <a:r>
              <a:rPr lang="ru-RU" dirty="0" smtClean="0"/>
              <a:t>11. Предпочтительно ограничить потребление соли до 5-7 г в сутки.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12. Питание должно быть максимально разнообразным. В желудочно-кишечном тракте человека присутствует достаточное количество ферментов, способных расщепить различные продукты.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5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9371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13. Избегайте многокомпонентных блюд. За один прием не смешивайте более 3-4 видов продуктов ( не считая специи и растительное масло).  </a:t>
            </a:r>
          </a:p>
          <a:p>
            <a:endParaRPr lang="ru-RU" b="1" dirty="0" smtClean="0"/>
          </a:p>
          <a:p>
            <a:r>
              <a:rPr lang="ru-RU" b="1" dirty="0" smtClean="0"/>
              <a:t>14. Особенно полезны овощи , содержащие пектин и клетчатку. Они создают чувство насыщения, регулируют функцию кишечника, выводят шлаки. К ним относятся капуста, кабачок, редис, томаты, огурцы, тыква, листовая зелень.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646165" cy="4224975"/>
          </a:xfrm>
        </p:spPr>
      </p:pic>
    </p:spTree>
    <p:extLst>
      <p:ext uri="{BB962C8B-B14F-4D97-AF65-F5344CB8AC3E}">
        <p14:creationId xmlns:p14="http://schemas.microsoft.com/office/powerpoint/2010/main" val="41281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68174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15. Овощи можно употреблять сырыми, тушеными, вареными, приготовленными на пару и на гриле. Свежие овощи предпочтительнее употреблять с растительным маслом ( подсолнечное, оливковое, льняное). При варке овощей вода не должна полностью закрывать их поверхность. Соль , растительное масло и натуральные специи лучше добавлять на заключительном этапе приготовления пищи.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2776"/>
            <a:ext cx="4038600" cy="4392488"/>
          </a:xfrm>
        </p:spPr>
      </p:pic>
    </p:spTree>
    <p:extLst>
      <p:ext uri="{BB962C8B-B14F-4D97-AF65-F5344CB8AC3E}">
        <p14:creationId xmlns:p14="http://schemas.microsoft.com/office/powerpoint/2010/main" val="34846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217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16. Мясо, птицу, рыбу можно запекать, готовить на пару, гриле. Употреблять данные продукты лучше с растительным гарниром. Кожицу птицы и рыбы желательно в пищу не употреблять. 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17. Способы приготовления продуктов ( по убыванию качества): гриль ( </a:t>
            </a:r>
            <a:r>
              <a:rPr lang="ru-RU" dirty="0" err="1" smtClean="0"/>
              <a:t>аэрогриль</a:t>
            </a:r>
            <a:r>
              <a:rPr lang="ru-RU" dirty="0" smtClean="0"/>
              <a:t>, </a:t>
            </a:r>
            <a:r>
              <a:rPr lang="ru-RU" dirty="0" err="1" smtClean="0"/>
              <a:t>гриль</a:t>
            </a:r>
            <a:r>
              <a:rPr lang="ru-RU" dirty="0" smtClean="0"/>
              <a:t> в печи СВЧ, барбекю, мангал); приготовление пищи на пару; запеченное  в духовке; соленое; вяленое; отварное; тушеное.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586813" cy="3960440"/>
          </a:xfrm>
        </p:spPr>
      </p:pic>
    </p:spTree>
    <p:extLst>
      <p:ext uri="{BB962C8B-B14F-4D97-AF65-F5344CB8AC3E}">
        <p14:creationId xmlns:p14="http://schemas.microsoft.com/office/powerpoint/2010/main" val="34431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432170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18. Хлеб обязательно должен присутствовать в рационе, лучше всего зерновой, с отрубями, белковый.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19. Соусы лучше домашнего приготовления с овощами, пряности – натуральные: лавровый лист, перец горошком, петрушка, </a:t>
            </a:r>
            <a:r>
              <a:rPr lang="ru-RU" dirty="0" err="1" smtClean="0"/>
              <a:t>кинза</a:t>
            </a:r>
            <a:r>
              <a:rPr lang="ru-RU" dirty="0" smtClean="0"/>
              <a:t>, сельдерей, гвоздика, тмин, чеснок, укроп, гвоздика, имбирь.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2880320" cy="181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Мои документы\Рабочий стол\Фотки для питания\прянос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89" y="3501008"/>
            <a:ext cx="292596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Нужно не только знать, </a:t>
            </a:r>
            <a:r>
              <a:rPr lang="ru-RU" b="1" dirty="0" smtClean="0"/>
              <a:t>что есть</a:t>
            </a:r>
            <a:r>
              <a:rPr lang="ru-RU" dirty="0" smtClean="0"/>
              <a:t>, но </a:t>
            </a:r>
            <a:r>
              <a:rPr lang="ru-RU" b="1" dirty="0" smtClean="0"/>
              <a:t>когда</a:t>
            </a:r>
            <a:r>
              <a:rPr lang="ru-RU" dirty="0" smtClean="0"/>
              <a:t> и </a:t>
            </a:r>
            <a:r>
              <a:rPr lang="ru-RU" b="1" dirty="0" smtClean="0"/>
              <a:t>как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77153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67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5196294"/>
          </a:xfrm>
        </p:spPr>
        <p:txBody>
          <a:bodyPr/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столице в 2012 году  Белорусской медицинской	 академией последипломного образования и санитарно - эпидемиологической службой был проведен анализ медико-гигиенического исследования состояния здоровья и факторов среды обитания в организованных детских коллективах. В исследовании приняли участие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пятиклассники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18-ти школ и гимназий города Минска. Специалисты привели статистику: каждый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4-й мальчик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каждая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6-я девочка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имеет 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высокий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очень высокий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показатель индекса массы тела, т.е.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избыток массы тела.</a:t>
            </a:r>
          </a:p>
          <a:p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886397"/>
          </a:xfrm>
        </p:spPr>
        <p:txBody>
          <a:bodyPr/>
          <a:lstStyle/>
          <a:p>
            <a:pPr algn="ctr"/>
            <a:r>
              <a:rPr lang="ru-RU" sz="3200" b="1" dirty="0"/>
              <a:t>Распределение учащихся 5-х классов г. Минска по уровню массы тела (%)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874"/>
            <a:ext cx="7992888" cy="468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98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3464</Words>
  <Application>Microsoft Office PowerPoint</Application>
  <PresentationFormat>Экран (4:3)</PresentationFormat>
  <Paragraphs>454</Paragraphs>
  <Slides>76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7" baseType="lpstr">
      <vt:lpstr>Adventure</vt:lpstr>
      <vt:lpstr>Arial</vt:lpstr>
      <vt:lpstr>Book Antiqua</vt:lpstr>
      <vt:lpstr>Bookman Old Style</vt:lpstr>
      <vt:lpstr>Calibri</vt:lpstr>
      <vt:lpstr>Monotype Sorts</vt:lpstr>
      <vt:lpstr>Segoe</vt:lpstr>
      <vt:lpstr>Tahoma</vt:lpstr>
      <vt:lpstr>Times New Roman</vt:lpstr>
      <vt:lpstr>Wingdings</vt:lpstr>
      <vt:lpstr>Blue Segoe 4-3 template-template_April-17-2007</vt:lpstr>
      <vt:lpstr>   Рациональное питание – основа вашего здоровья   </vt:lpstr>
      <vt:lpstr>Презентация PowerPoint</vt:lpstr>
      <vt:lpstr>Презентация PowerPoint</vt:lpstr>
      <vt:lpstr>Что такое нутрициология?</vt:lpstr>
      <vt:lpstr>Презентация PowerPoint</vt:lpstr>
      <vt:lpstr>ЗНАЧЕНИЕ ПРОБЛЕМЫ РАЦИОНАЛЬНОГО ПИТАНИЯ  </vt:lpstr>
      <vt:lpstr>ЗНАЧЕНИЕ ПРОБЛЕМЫ рационального питания </vt:lpstr>
      <vt:lpstr>Презентация PowerPoint</vt:lpstr>
      <vt:lpstr>Распределение учащихся 5-х классов г. Минска по уровню массы тела (%)</vt:lpstr>
      <vt:lpstr>ЗНАЧЕНИЕ ПРОБЛЕМЫ рационального питания</vt:lpstr>
      <vt:lpstr>Особенности современного питания</vt:lpstr>
      <vt:lpstr>Потребление продуктов</vt:lpstr>
      <vt:lpstr>Презентация PowerPoint</vt:lpstr>
      <vt:lpstr>Презентация PowerPoint</vt:lpstr>
      <vt:lpstr>Основные факторы определяющие  здоровое питание </vt:lpstr>
      <vt:lpstr>Презентация PowerPoint</vt:lpstr>
      <vt:lpstr>Нормирование потребностей человека  в энергии и питательных веществах </vt:lpstr>
      <vt:lpstr>Презентация PowerPoint</vt:lpstr>
      <vt:lpstr>Презентация PowerPoint</vt:lpstr>
      <vt:lpstr>Нормы физиологических потребностей в пищевых веществах и энергии</vt:lpstr>
      <vt:lpstr>Нормы физиологических потребностей в пищевых веществах и энергии</vt:lpstr>
      <vt:lpstr>Презентация PowerPoint</vt:lpstr>
      <vt:lpstr>Законы рационального питания:</vt:lpstr>
      <vt:lpstr>2.Закон нутриентной адекватности питания.</vt:lpstr>
      <vt:lpstr>3.Закон энзиматической адекватности питания   </vt:lpstr>
      <vt:lpstr>4.Закон биотической адекватности питания. </vt:lpstr>
      <vt:lpstr>5.Закон биоритмологической адекватности питания</vt:lpstr>
      <vt:lpstr>Презентация PowerPoint</vt:lpstr>
      <vt:lpstr>Основой здорового питания является баланс макро и микронутриентов</vt:lpstr>
      <vt:lpstr>Что такое нутриент?  </vt:lpstr>
      <vt:lpstr>Основные компоненты пищи:</vt:lpstr>
      <vt:lpstr>В организме белки выполняют функции:</vt:lpstr>
      <vt:lpstr>Белки состоят из аминокислот</vt:lpstr>
      <vt:lpstr>Незаменимые аминокислоты</vt:lpstr>
      <vt:lpstr>Продукты с повышенным содержанием отдельных незаменимых аминокислот</vt:lpstr>
      <vt:lpstr>Значение макронутриентов: урок из истории научной нутриологии: история вторая</vt:lpstr>
      <vt:lpstr>Значение макронутриентов: урок из истории научной нутриологии: история вторая</vt:lpstr>
      <vt:lpstr>Значение макронутриентов: урок из истории научной нутриологии: история вторая</vt:lpstr>
      <vt:lpstr>% энергии, получаемой из белков</vt:lpstr>
      <vt:lpstr>Причины белкового дефицита: </vt:lpstr>
      <vt:lpstr>Последствия  недостатка белка</vt:lpstr>
      <vt:lpstr>% суммарной энергии, получаемых из жиров</vt:lpstr>
      <vt:lpstr>Жиры состоят из жирных кислот.   Жирные кислоты по строению: </vt:lpstr>
      <vt:lpstr>Рекомендации по употреблению жиров:</vt:lpstr>
      <vt:lpstr>Профилактика повышения уровня холестерина:</vt:lpstr>
      <vt:lpstr>УГЛЕВОДЫ</vt:lpstr>
      <vt:lpstr>Презентация PowerPoint</vt:lpstr>
      <vt:lpstr>Углеводы</vt:lpstr>
      <vt:lpstr>Пищевые волокна</vt:lpstr>
      <vt:lpstr>Оценка статуса питания по ИМТ </vt:lpstr>
      <vt:lpstr>Инструкция по применению  № 247-1212 </vt:lpstr>
      <vt:lpstr>Презентация PowerPoint</vt:lpstr>
      <vt:lpstr>Что такое пищевая непереносимость </vt:lpstr>
      <vt:lpstr>Что чаще всего вызывает пищевую непереносимость?</vt:lpstr>
      <vt:lpstr>Истинные аллергены</vt:lpstr>
      <vt:lpstr>Зависимость от дозы</vt:lpstr>
      <vt:lpstr>Каковы признаки и симптомы пищевой непереносимости?</vt:lpstr>
      <vt:lpstr>Презентация PowerPoint</vt:lpstr>
      <vt:lpstr>Презентация PowerPoint</vt:lpstr>
      <vt:lpstr>Каковы причины пищевой непереносимости?</vt:lpstr>
      <vt:lpstr>Презентация PowerPoint</vt:lpstr>
      <vt:lpstr>Презентация PowerPoint</vt:lpstr>
      <vt:lpstr>Что делать если у Вас есть непереносимость продуктов?</vt:lpstr>
      <vt:lpstr>основные принципы рационального питания: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не только знать, что есть, но когда и как.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питание – основа вашего здоровья</dc:title>
  <dc:creator>Ковальчук С.В.</dc:creator>
  <cp:lastModifiedBy>Ковальчук С.В.</cp:lastModifiedBy>
  <cp:revision>48</cp:revision>
  <cp:lastPrinted>2014-03-10T09:36:52Z</cp:lastPrinted>
  <dcterms:modified xsi:type="dcterms:W3CDTF">2017-11-13T10:50:13Z</dcterms:modified>
</cp:coreProperties>
</file>