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10384" y="721089"/>
            <a:ext cx="497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БГУИР</a:t>
            </a:r>
          </a:p>
          <a:p>
            <a:pPr algn="ctr"/>
            <a:r>
              <a:rPr lang="ru-RU" b="1" dirty="0"/>
              <a:t>Кафедра программного обеспечения информационных технологий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86755" y="3266080"/>
            <a:ext cx="88256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spc="-5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РАВНОМЕРНЫЙ </a:t>
            </a:r>
            <a:r>
              <a:rPr lang="ru-RU" sz="3600" b="1" spc="-5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ЗАКОН РАСПРЕДЕЛЕНИЯ И ЕГО ЧИСЛОВЫЕ </a:t>
            </a:r>
            <a:r>
              <a:rPr lang="ru-RU" sz="3600" b="1" spc="-5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ХАРАКТЕРИСТИКИ</a:t>
            </a:r>
            <a:endParaRPr lang="ru-RU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54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5201" y="897468"/>
            <a:ext cx="10795000" cy="706964"/>
          </a:xfrm>
        </p:spPr>
        <p:txBody>
          <a:bodyPr/>
          <a:lstStyle/>
          <a:p>
            <a:r>
              <a:rPr lang="ru-RU" dirty="0"/>
              <a:t>Стандартное равномерное распределение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Таким образом, имея генератор случайной выборки из стандартного непрерывного равномерного распределения, легко построить генератор выборки любого непрерывного равномерного распределения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Более того, имея такой генератор и зная функцию обратную к функции распределения случайной величины, можно построить генератор выборки любого непрерывного распределения (не обязательно равномерного) с помощью метода обратного преобразования. Поэтому стандартно равномерно распределённые случайные величины иногда называют базовыми случайными величинами.</a:t>
            </a:r>
          </a:p>
        </p:txBody>
      </p:sp>
    </p:spTree>
    <p:extLst>
      <p:ext uri="{BB962C8B-B14F-4D97-AF65-F5344CB8AC3E}">
        <p14:creationId xmlns:p14="http://schemas.microsoft.com/office/powerpoint/2010/main" val="31486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253" y="770468"/>
            <a:ext cx="8761413" cy="706964"/>
          </a:xfrm>
        </p:spPr>
        <p:txBody>
          <a:bodyPr/>
          <a:lstStyle/>
          <a:p>
            <a:r>
              <a:rPr lang="ru-RU" dirty="0" smtClean="0"/>
              <a:t>Непрерывное равномерное распределение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22494" y="2313940"/>
            <a:ext cx="9980405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latin typeface="+mj-lt"/>
              </a:rPr>
              <a:t>Непрерывное равномерное распределение — в теории вероятностей - распределение случайной вещественной величины, принимающей значения, принадлежащие интервалу [a, b], характеризующееся тем, что плотность вероятности на этом интервале постоянна.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84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Говорят, что случайная величина имеет непрерывное равномерное распределение на отрезке [</a:t>
            </a:r>
            <a:r>
              <a:rPr lang="ru-RU" dirty="0" err="1"/>
              <a:t>a,b</a:t>
            </a:r>
            <a:r>
              <a:rPr lang="ru-RU" dirty="0" smtClean="0"/>
              <a:t>], </a:t>
            </a:r>
            <a:r>
              <a:rPr lang="ru-RU" dirty="0"/>
              <a:t>где </a:t>
            </a:r>
            <a:r>
              <a:rPr lang="ru-RU" dirty="0" err="1" smtClean="0"/>
              <a:t>a,b</a:t>
            </a:r>
            <a:r>
              <a:rPr lang="ru-RU" dirty="0"/>
              <a:t> ∈ </a:t>
            </a:r>
            <a:r>
              <a:rPr lang="ru-RU" dirty="0" smtClean="0"/>
              <a:t>R</a:t>
            </a:r>
            <a:r>
              <a:rPr lang="ru-RU" dirty="0"/>
              <a:t>, если её плотность </a:t>
            </a:r>
            <a:r>
              <a:rPr lang="ru-RU" dirty="0" smtClean="0"/>
              <a:t>f</a:t>
            </a:r>
            <a:r>
              <a:rPr lang="en-US" dirty="0" smtClean="0"/>
              <a:t>x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</a:t>
            </a:r>
            <a:r>
              <a:rPr lang="ru-RU" dirty="0"/>
              <a:t>имеет </a:t>
            </a:r>
            <a:r>
              <a:rPr lang="ru-RU" dirty="0" smtClean="0"/>
              <a:t>вид</a:t>
            </a:r>
            <a:r>
              <a:rPr lang="ru-RU" dirty="0"/>
              <a:t>:</a:t>
            </a:r>
          </a:p>
        </p:txBody>
      </p:sp>
      <p:pic>
        <p:nvPicPr>
          <p:cNvPr id="2055" name="Picture 7" descr="&#10;f_X(x) = \left\{&#10;\begin{matrix}&#10;{1 \over b-a}, &amp; x\in [a,b] \\&#10;0, &amp; x\not\in [a,b]&#10;\end{matrix}&#10;\right..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26" y="3815116"/>
            <a:ext cx="4519466" cy="99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82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Плотность вероятности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709" y="2479674"/>
            <a:ext cx="5041900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0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908299"/>
            <a:ext cx="8761412" cy="3416300"/>
          </a:xfrm>
        </p:spPr>
        <p:txBody>
          <a:bodyPr/>
          <a:lstStyle/>
          <a:p>
            <a:r>
              <a:rPr lang="ru-RU" dirty="0"/>
              <a:t>Пишут: </a:t>
            </a:r>
            <a:r>
              <a:rPr lang="ru-RU" dirty="0" smtClean="0"/>
              <a:t>                 .</a:t>
            </a:r>
          </a:p>
          <a:p>
            <a:r>
              <a:rPr lang="ru-RU" dirty="0" smtClean="0"/>
              <a:t>Иногда </a:t>
            </a:r>
            <a:r>
              <a:rPr lang="ru-RU" dirty="0"/>
              <a:t>значения плотности в граничных </a:t>
            </a:r>
            <a:r>
              <a:rPr lang="ru-RU" dirty="0" smtClean="0"/>
              <a:t>точках </a:t>
            </a:r>
            <a:r>
              <a:rPr lang="en-US" dirty="0" smtClean="0"/>
              <a:t>x=a </a:t>
            </a:r>
            <a:r>
              <a:rPr lang="ru-RU" dirty="0" smtClean="0"/>
              <a:t>и </a:t>
            </a:r>
            <a:r>
              <a:rPr lang="en-US" dirty="0" smtClean="0"/>
              <a:t>x=b</a:t>
            </a:r>
            <a:r>
              <a:rPr lang="ru-RU" dirty="0" smtClean="0"/>
              <a:t> меняют </a:t>
            </a:r>
            <a:r>
              <a:rPr lang="ru-RU" dirty="0"/>
              <a:t>на другие, например </a:t>
            </a:r>
            <a:r>
              <a:rPr lang="ru-RU" dirty="0" smtClean="0"/>
              <a:t>0 или</a:t>
            </a:r>
            <a:r>
              <a:rPr lang="en-US" dirty="0" smtClean="0"/>
              <a:t> 1/</a:t>
            </a:r>
            <a:r>
              <a:rPr lang="ru-RU" dirty="0" smtClean="0"/>
              <a:t>2(b-a). </a:t>
            </a:r>
            <a:r>
              <a:rPr lang="ru-RU" dirty="0"/>
              <a:t>Так как интеграл Лебега от плотности не зависит от поведения последней на множествах меры нуль, эти вариации не влияют на вычисления связанных с этим распределением вероятностей.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81" name="Picture 9" descr="X \sim U[a,b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552" y="3009899"/>
            <a:ext cx="1158235" cy="24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82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Функция </a:t>
            </a:r>
            <a:r>
              <a:rPr lang="ru-RU" dirty="0" smtClean="0"/>
              <a:t>распределения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Интегрируя определённую выше плотность, получаем</a:t>
            </a:r>
            <a:r>
              <a:rPr lang="ru-RU" dirty="0" smtClean="0"/>
              <a:t>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ru-RU" dirty="0"/>
              <a:t>Так как плотность равномерного распределения </a:t>
            </a:r>
            <a:r>
              <a:rPr lang="ru-RU" dirty="0" err="1"/>
              <a:t>разрывна</a:t>
            </a:r>
            <a:r>
              <a:rPr lang="ru-RU" dirty="0"/>
              <a:t> в граничных точках отрезка [</a:t>
            </a:r>
            <a:r>
              <a:rPr lang="ru-RU" dirty="0" err="1"/>
              <a:t>a,b</a:t>
            </a:r>
            <a:r>
              <a:rPr lang="ru-RU" dirty="0" smtClean="0"/>
              <a:t>], </a:t>
            </a:r>
            <a:r>
              <a:rPr lang="ru-RU" dirty="0"/>
              <a:t>то функция распределения в этих точках не является дифференцируемой. В остальных точках справедливо стандартное равенство:</a:t>
            </a:r>
          </a:p>
        </p:txBody>
      </p:sp>
      <p:pic>
        <p:nvPicPr>
          <p:cNvPr id="4098" name="Picture 2" descr="&#10;F_X(x) \equiv \mathbb{P}(X \le x) = \left\{&#10;\begin{matrix}&#10;0, &amp; x &lt; a \\&#10;{x-a \over b-a}, &amp; a \leq x &lt; b \\&#10;1, &amp; x \ge b&#10;\end{matrix}&#10;\right..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4" y="3073400"/>
            <a:ext cx="4151753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\frac{d}{dx} F_X(x) = f_X(x),\; \forall x \in \R \setminus \{a,b\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4" y="5054601"/>
            <a:ext cx="4151753" cy="58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77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Функция распределения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872" y="2529879"/>
            <a:ext cx="4653227" cy="3489921"/>
          </a:xfrm>
        </p:spPr>
      </p:pic>
    </p:spTree>
    <p:extLst>
      <p:ext uri="{BB962C8B-B14F-4D97-AF65-F5344CB8AC3E}">
        <p14:creationId xmlns:p14="http://schemas.microsoft.com/office/powerpoint/2010/main" val="293231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Производящая функция </a:t>
            </a:r>
            <a:r>
              <a:rPr lang="ru-RU" dirty="0" smtClean="0"/>
              <a:t>моментов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Простым интегрированием получаем</a:t>
            </a:r>
            <a:r>
              <a:rPr lang="ru-RU" b="1" dirty="0"/>
              <a:t> производящую функцию моментов</a:t>
            </a:r>
            <a:r>
              <a:rPr lang="ru-RU" dirty="0" smtClean="0"/>
              <a:t>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ru-RU" dirty="0"/>
              <a:t>откуда находим все интересующие моменты непрерывного равномерного распределения</a:t>
            </a:r>
            <a:r>
              <a:rPr lang="ru-RU" dirty="0" smtClean="0"/>
              <a:t>:</a:t>
            </a:r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marL="3657600" lvl="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ru-RU" dirty="0"/>
          </a:p>
        </p:txBody>
      </p:sp>
      <p:pic>
        <p:nvPicPr>
          <p:cNvPr id="5122" name="Picture 2" descr="M_X(t) = \frac{e^{tb} - e^{ta}}{t(b-a)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5" y="3157537"/>
            <a:ext cx="2524125" cy="81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\mathbb{E}\left[X\right] = \frac{a+b}{2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4" y="4769811"/>
            <a:ext cx="1344723" cy="47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\mathbb{E}\left[X^2\right] = \frac{a^2+ab+b^2}{3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4" y="5351740"/>
            <a:ext cx="2179379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\operatorname{D}\left[X\right] = \frac{(b-a)^2}{12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4" y="5956854"/>
            <a:ext cx="1634533" cy="51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6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7900" y="914405"/>
            <a:ext cx="10706100" cy="706964"/>
          </a:xfrm>
        </p:spPr>
        <p:txBody>
          <a:bodyPr/>
          <a:lstStyle/>
          <a:p>
            <a:r>
              <a:rPr lang="ru-RU" dirty="0"/>
              <a:t>Стандартное равномерное распределение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a = </a:t>
            </a:r>
            <a:r>
              <a:rPr lang="ru-RU" dirty="0" smtClean="0"/>
              <a:t>0 </a:t>
            </a:r>
            <a:r>
              <a:rPr lang="ru-RU" dirty="0"/>
              <a:t>и </a:t>
            </a:r>
            <a:r>
              <a:rPr lang="ru-RU" dirty="0" smtClean="0"/>
              <a:t>b = 1, </a:t>
            </a:r>
            <a:r>
              <a:rPr lang="ru-RU" dirty="0"/>
              <a:t>то </a:t>
            </a:r>
            <a:r>
              <a:rPr lang="ru-RU" dirty="0" smtClean="0"/>
              <a:t>есть</a:t>
            </a:r>
            <a:r>
              <a:rPr lang="en-US" dirty="0" smtClean="0"/>
              <a:t>                      </a:t>
            </a:r>
            <a:r>
              <a:rPr lang="ru-RU" dirty="0" smtClean="0"/>
              <a:t>, </a:t>
            </a:r>
            <a:r>
              <a:rPr lang="ru-RU" dirty="0"/>
              <a:t>то такое непрерывное равномерное распределение называют </a:t>
            </a:r>
            <a:r>
              <a:rPr lang="ru-RU" b="1" dirty="0"/>
              <a:t>стандартным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Имеет место элементарное утверждение</a:t>
            </a:r>
            <a:r>
              <a:rPr lang="ru-RU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ru-RU" dirty="0" smtClean="0"/>
              <a:t>Если </a:t>
            </a:r>
            <a:r>
              <a:rPr lang="ru-RU" dirty="0"/>
              <a:t>случайная </a:t>
            </a:r>
            <a:r>
              <a:rPr lang="ru-RU" dirty="0" smtClean="0"/>
              <a:t>величина</a:t>
            </a:r>
            <a:r>
              <a:rPr lang="ru-RU" dirty="0"/>
              <a:t> </a:t>
            </a:r>
            <a:r>
              <a:rPr lang="en-US" dirty="0" smtClean="0"/>
              <a:t>                  </a:t>
            </a:r>
            <a:r>
              <a:rPr lang="ru-RU" dirty="0" smtClean="0"/>
              <a:t>и                           , то </a:t>
            </a:r>
            <a:endParaRPr lang="ru-RU" dirty="0"/>
          </a:p>
        </p:txBody>
      </p:sp>
      <p:pic>
        <p:nvPicPr>
          <p:cNvPr id="6150" name="Picture 6" descr="X \sim U[0,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041" y="2692162"/>
            <a:ext cx="1369058" cy="27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X \sim U[0,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403" y="3779309"/>
            <a:ext cx="1130517" cy="23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Y = a+(b-a)X\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099" y="3787192"/>
            <a:ext cx="1612901" cy="22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Y \sim U[\min(a,b),\max(a,b)]\!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107" y="4229099"/>
            <a:ext cx="2908296" cy="26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46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2884</TotalTime>
  <Words>300</Words>
  <Application>Microsoft Office PowerPoint</Application>
  <PresentationFormat>Произвольный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Ион (конференц-зал)</vt:lpstr>
      <vt:lpstr>Презентация PowerPoint</vt:lpstr>
      <vt:lpstr>Непрерывное равномерное распределение</vt:lpstr>
      <vt:lpstr>Определение</vt:lpstr>
      <vt:lpstr>Плотность вероятности</vt:lpstr>
      <vt:lpstr>Определение</vt:lpstr>
      <vt:lpstr>Функция распределения</vt:lpstr>
      <vt:lpstr>Функция распределения</vt:lpstr>
      <vt:lpstr>Производящая функция моментов</vt:lpstr>
      <vt:lpstr>Стандартное равномерное распределение</vt:lpstr>
      <vt:lpstr>Стандартное равномерное распределение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Artem Osipchyk</dc:creator>
  <cp:lastModifiedBy>user</cp:lastModifiedBy>
  <cp:revision>13</cp:revision>
  <dcterms:created xsi:type="dcterms:W3CDTF">2014-06-20T17:56:49Z</dcterms:created>
  <dcterms:modified xsi:type="dcterms:W3CDTF">2015-04-02T10:11:51Z</dcterms:modified>
</cp:coreProperties>
</file>